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9" r:id="rId2"/>
    <p:sldId id="284" r:id="rId3"/>
    <p:sldId id="285" r:id="rId4"/>
    <p:sldId id="286" r:id="rId5"/>
    <p:sldId id="287" r:id="rId6"/>
    <p:sldId id="288" r:id="rId7"/>
    <p:sldId id="264" r:id="rId8"/>
    <p:sldId id="274" r:id="rId9"/>
    <p:sldId id="277" r:id="rId10"/>
    <p:sldId id="278" r:id="rId11"/>
    <p:sldId id="279" r:id="rId12"/>
    <p:sldId id="280" r:id="rId13"/>
    <p:sldId id="281" r:id="rId14"/>
    <p:sldId id="290" r:id="rId15"/>
    <p:sldId id="291" r:id="rId16"/>
    <p:sldId id="292" r:id="rId17"/>
    <p:sldId id="303" r:id="rId18"/>
    <p:sldId id="293" r:id="rId19"/>
    <p:sldId id="294" r:id="rId20"/>
    <p:sldId id="299" r:id="rId21"/>
    <p:sldId id="300" r:id="rId22"/>
    <p:sldId id="301" r:id="rId23"/>
    <p:sldId id="302" r:id="rId24"/>
    <p:sldId id="295" r:id="rId25"/>
    <p:sldId id="296" r:id="rId26"/>
    <p:sldId id="297"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6" autoAdjust="0"/>
    <p:restoredTop sz="94660"/>
  </p:normalViewPr>
  <p:slideViewPr>
    <p:cSldViewPr snapToGrid="0" snapToObjects="1">
      <p:cViewPr varScale="1">
        <p:scale>
          <a:sx n="122" d="100"/>
          <a:sy n="122" d="100"/>
        </p:scale>
        <p:origin x="96" y="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0E40F-418D-464E-81D0-D1B162CCC0CC}" type="datetimeFigureOut">
              <a:rPr lang="en-US" smtClean="0"/>
              <a:t>6/2/2016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63887-548F-4671-80B4-8A21FC47A512}" type="slidenum">
              <a:rPr lang="en-US" smtClean="0"/>
              <a:t>‹#›</a:t>
            </a:fld>
            <a:endParaRPr lang="en-US"/>
          </a:p>
        </p:txBody>
      </p:sp>
    </p:spTree>
    <p:extLst>
      <p:ext uri="{BB962C8B-B14F-4D97-AF65-F5344CB8AC3E}">
        <p14:creationId xmlns:p14="http://schemas.microsoft.com/office/powerpoint/2010/main" val="180355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51E30A-FA46-44AD-8356-03A9F9692AB1}"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279482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51E30A-FA46-44AD-8356-03A9F9692AB1}"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2346736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51E30A-FA46-44AD-8356-03A9F9692AB1}"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2630915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51E30A-FA46-44AD-8356-03A9F9692AB1}"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3057580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51E30A-FA46-44AD-8356-03A9F9692AB1}" type="datetimeFigureOut">
              <a:rPr lang="en-US" smtClean="0"/>
              <a:t>6/2/2016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3668482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51E30A-FA46-44AD-8356-03A9F9692AB1}" type="datetimeFigureOut">
              <a:rPr lang="en-US" smtClean="0"/>
              <a:t>6/2/2016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1037653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51E30A-FA46-44AD-8356-03A9F9692AB1}" type="datetimeFigureOut">
              <a:rPr lang="en-US" smtClean="0"/>
              <a:t>6/2/2016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3264966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51E30A-FA46-44AD-8356-03A9F9692AB1}" type="datetimeFigureOut">
              <a:rPr lang="en-US" smtClean="0"/>
              <a:t>6/2/2016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137788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51E30A-FA46-44AD-8356-03A9F9692AB1}" type="datetimeFigureOut">
              <a:rPr lang="en-US" smtClean="0"/>
              <a:t>6/2/2016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1981433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51E30A-FA46-44AD-8356-03A9F9692AB1}" type="datetimeFigureOut">
              <a:rPr lang="en-US" smtClean="0"/>
              <a:t>6/2/2016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2238961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51E30A-FA46-44AD-8356-03A9F9692AB1}" type="datetimeFigureOut">
              <a:rPr lang="en-US" smtClean="0"/>
              <a:t>6/2/2016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6A700-4CBB-4E4D-A6AB-5167C90A8155}" type="slidenum">
              <a:rPr lang="en-US" smtClean="0"/>
              <a:t>‹#›</a:t>
            </a:fld>
            <a:endParaRPr lang="en-US"/>
          </a:p>
        </p:txBody>
      </p:sp>
    </p:spTree>
    <p:extLst>
      <p:ext uri="{BB962C8B-B14F-4D97-AF65-F5344CB8AC3E}">
        <p14:creationId xmlns:p14="http://schemas.microsoft.com/office/powerpoint/2010/main" val="666385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51E30A-FA46-44AD-8356-03A9F9692AB1}" type="datetimeFigureOut">
              <a:rPr lang="en-US" smtClean="0"/>
              <a:t>6/2/2016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6A700-4CBB-4E4D-A6AB-5167C90A8155}" type="slidenum">
              <a:rPr lang="en-US" smtClean="0"/>
              <a:t>‹#›</a:t>
            </a:fld>
            <a:endParaRPr lang="en-US"/>
          </a:p>
        </p:txBody>
      </p:sp>
    </p:spTree>
    <p:extLst>
      <p:ext uri="{BB962C8B-B14F-4D97-AF65-F5344CB8AC3E}">
        <p14:creationId xmlns:p14="http://schemas.microsoft.com/office/powerpoint/2010/main" val="1641095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94027"/>
            <a:ext cx="9144000" cy="2387600"/>
          </a:xfrm>
        </p:spPr>
        <p:txBody>
          <a:bodyPr/>
          <a:lstStyle/>
          <a:p>
            <a:r>
              <a:rPr lang="en-US" dirty="0" smtClean="0"/>
              <a:t>Wearable Muscle Sensing Exercise System</a:t>
            </a:r>
            <a:endParaRPr lang="en-US" dirty="0"/>
          </a:p>
        </p:txBody>
      </p:sp>
      <p:sp>
        <p:nvSpPr>
          <p:cNvPr id="3" name="Subtitle 2"/>
          <p:cNvSpPr>
            <a:spLocks noGrp="1"/>
          </p:cNvSpPr>
          <p:nvPr>
            <p:ph type="subTitle" idx="1"/>
          </p:nvPr>
        </p:nvSpPr>
        <p:spPr/>
        <p:txBody>
          <a:bodyPr>
            <a:normAutofit fontScale="92500" lnSpcReduction="10000"/>
          </a:bodyPr>
          <a:lstStyle/>
          <a:p>
            <a:r>
              <a:rPr lang="en-US" i="1" dirty="0" smtClean="0"/>
              <a:t>Senior Capstone Project</a:t>
            </a:r>
          </a:p>
          <a:p>
            <a:r>
              <a:rPr lang="en-US" i="1" dirty="0"/>
              <a:t>Electrical &amp; </a:t>
            </a:r>
            <a:r>
              <a:rPr lang="en-US" i="1" dirty="0" smtClean="0"/>
              <a:t>Computer Engineering</a:t>
            </a:r>
          </a:p>
          <a:p>
            <a:r>
              <a:rPr lang="en-US" i="1" dirty="0" err="1" smtClean="0"/>
              <a:t>Maseeh</a:t>
            </a:r>
            <a:r>
              <a:rPr lang="en-US" i="1" dirty="0" smtClean="0"/>
              <a:t> College of Engineering &amp; Computer Science:</a:t>
            </a:r>
          </a:p>
          <a:p>
            <a:r>
              <a:rPr lang="en-US" i="1" dirty="0" smtClean="0"/>
              <a:t>Portland State University</a:t>
            </a:r>
          </a:p>
          <a:p>
            <a:endParaRPr lang="en-US" i="1" dirty="0"/>
          </a:p>
        </p:txBody>
      </p:sp>
    </p:spTree>
    <p:extLst>
      <p:ext uri="{BB962C8B-B14F-4D97-AF65-F5344CB8AC3E}">
        <p14:creationId xmlns:p14="http://schemas.microsoft.com/office/powerpoint/2010/main" val="1785906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998482" y="1997698"/>
            <a:ext cx="7202079" cy="42051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itle 1"/>
          <p:cNvSpPr txBox="1">
            <a:spLocks/>
          </p:cNvSpPr>
          <p:nvPr/>
        </p:nvSpPr>
        <p:spPr>
          <a:xfrm>
            <a:off x="838199" y="365125"/>
            <a:ext cx="75796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Design (Arduino)</a:t>
            </a:r>
            <a:endParaRPr lang="en-US" dirty="0"/>
          </a:p>
        </p:txBody>
      </p:sp>
      <p:sp>
        <p:nvSpPr>
          <p:cNvPr id="5" name="Rectangle 4"/>
          <p:cNvSpPr/>
          <p:nvPr/>
        </p:nvSpPr>
        <p:spPr>
          <a:xfrm>
            <a:off x="4241530" y="2536028"/>
            <a:ext cx="1307950" cy="688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Calibration</a:t>
            </a:r>
            <a:endParaRPr lang="en-US" dirty="0">
              <a:solidFill>
                <a:schemeClr val="tx1"/>
              </a:solidFill>
            </a:endParaRPr>
          </a:p>
        </p:txBody>
      </p:sp>
      <p:sp>
        <p:nvSpPr>
          <p:cNvPr id="6" name="Rectangle 5"/>
          <p:cNvSpPr/>
          <p:nvPr/>
        </p:nvSpPr>
        <p:spPr>
          <a:xfrm>
            <a:off x="6581183" y="3816014"/>
            <a:ext cx="2318994" cy="94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Correct reps and fatigue detector</a:t>
            </a:r>
            <a:endParaRPr lang="en-US" dirty="0">
              <a:solidFill>
                <a:schemeClr val="tx1"/>
              </a:solidFill>
            </a:endParaRPr>
          </a:p>
        </p:txBody>
      </p:sp>
      <p:sp>
        <p:nvSpPr>
          <p:cNvPr id="7" name="Oval 6"/>
          <p:cNvSpPr/>
          <p:nvPr/>
        </p:nvSpPr>
        <p:spPr>
          <a:xfrm>
            <a:off x="2168165" y="4460450"/>
            <a:ext cx="1041662" cy="13857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 KHz</a:t>
            </a:r>
            <a:endParaRPr lang="en-US" dirty="0"/>
          </a:p>
        </p:txBody>
      </p:sp>
      <p:sp>
        <p:nvSpPr>
          <p:cNvPr id="13" name="Rectangle 12"/>
          <p:cNvSpPr/>
          <p:nvPr/>
        </p:nvSpPr>
        <p:spPr>
          <a:xfrm>
            <a:off x="4241530" y="3941705"/>
            <a:ext cx="1307950" cy="688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ADC converter</a:t>
            </a:r>
          </a:p>
        </p:txBody>
      </p:sp>
      <p:cxnSp>
        <p:nvCxnSpPr>
          <p:cNvPr id="15" name="Straight Arrow Connector 14"/>
          <p:cNvCxnSpPr>
            <a:stCxn id="7" idx="6"/>
            <a:endCxn id="13" idx="1"/>
          </p:cNvCxnSpPr>
          <p:nvPr/>
        </p:nvCxnSpPr>
        <p:spPr>
          <a:xfrm flipV="1">
            <a:off x="3209827" y="4286054"/>
            <a:ext cx="1031703" cy="867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4241530" y="5157492"/>
            <a:ext cx="1307950" cy="688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Timeout</a:t>
            </a:r>
          </a:p>
        </p:txBody>
      </p:sp>
      <p:cxnSp>
        <p:nvCxnSpPr>
          <p:cNvPr id="19" name="Straight Arrow Connector 18"/>
          <p:cNvCxnSpPr>
            <a:stCxn id="7" idx="6"/>
            <a:endCxn id="17" idx="1"/>
          </p:cNvCxnSpPr>
          <p:nvPr/>
        </p:nvCxnSpPr>
        <p:spPr>
          <a:xfrm>
            <a:off x="3209827" y="5153320"/>
            <a:ext cx="1031703" cy="3485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13" idx="0"/>
          </p:cNvCxnSpPr>
          <p:nvPr/>
        </p:nvCxnSpPr>
        <p:spPr>
          <a:xfrm flipV="1">
            <a:off x="4895505" y="3234153"/>
            <a:ext cx="0" cy="7075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Elbow Connector 31"/>
          <p:cNvCxnSpPr>
            <a:stCxn id="5" idx="3"/>
            <a:endCxn id="6" idx="0"/>
          </p:cNvCxnSpPr>
          <p:nvPr/>
        </p:nvCxnSpPr>
        <p:spPr>
          <a:xfrm>
            <a:off x="5549480" y="2880377"/>
            <a:ext cx="2191200" cy="93563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a:stCxn id="13" idx="3"/>
            <a:endCxn id="6" idx="1"/>
          </p:cNvCxnSpPr>
          <p:nvPr/>
        </p:nvCxnSpPr>
        <p:spPr>
          <a:xfrm>
            <a:off x="5549480" y="4286054"/>
            <a:ext cx="103170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p:cNvCxnSpPr>
            <a:stCxn id="17" idx="3"/>
          </p:cNvCxnSpPr>
          <p:nvPr/>
        </p:nvCxnSpPr>
        <p:spPr>
          <a:xfrm>
            <a:off x="5549480" y="5501841"/>
            <a:ext cx="55696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Rectangle 58"/>
          <p:cNvSpPr/>
          <p:nvPr/>
        </p:nvSpPr>
        <p:spPr>
          <a:xfrm>
            <a:off x="420680" y="1977410"/>
            <a:ext cx="1307950" cy="688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Processed Signal</a:t>
            </a:r>
            <a:endParaRPr lang="en-US" dirty="0">
              <a:solidFill>
                <a:schemeClr val="tx1"/>
              </a:solidFill>
            </a:endParaRPr>
          </a:p>
        </p:txBody>
      </p:sp>
      <p:cxnSp>
        <p:nvCxnSpPr>
          <p:cNvPr id="61" name="Elbow Connector 60"/>
          <p:cNvCxnSpPr/>
          <p:nvPr/>
        </p:nvCxnSpPr>
        <p:spPr>
          <a:xfrm>
            <a:off x="1094431" y="2673529"/>
            <a:ext cx="914400" cy="914400"/>
          </a:xfrm>
          <a:prstGeom prst="bentConnector3">
            <a:avLst>
              <a:gd name="adj1" fmla="val -1547"/>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740680" y="2971285"/>
            <a:ext cx="1963026" cy="688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Threshold</a:t>
            </a:r>
            <a:endParaRPr lang="en-US" dirty="0">
              <a:solidFill>
                <a:schemeClr val="tx1"/>
              </a:solidFill>
            </a:endParaRPr>
          </a:p>
        </p:txBody>
      </p:sp>
      <p:sp>
        <p:nvSpPr>
          <p:cNvPr id="65" name="Rectangle 64"/>
          <p:cNvSpPr/>
          <p:nvPr/>
        </p:nvSpPr>
        <p:spPr>
          <a:xfrm>
            <a:off x="9314648" y="1997698"/>
            <a:ext cx="1963026" cy="688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Calibration’s flags</a:t>
            </a:r>
            <a:endParaRPr lang="en-US" dirty="0">
              <a:solidFill>
                <a:schemeClr val="tx1"/>
              </a:solidFill>
            </a:endParaRPr>
          </a:p>
        </p:txBody>
      </p:sp>
      <p:sp>
        <p:nvSpPr>
          <p:cNvPr id="66" name="Rectangle 65"/>
          <p:cNvSpPr/>
          <p:nvPr/>
        </p:nvSpPr>
        <p:spPr>
          <a:xfrm>
            <a:off x="9314648" y="3574138"/>
            <a:ext cx="2448178" cy="688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Detector’s flag</a:t>
            </a:r>
            <a:endParaRPr lang="en-US" dirty="0">
              <a:solidFill>
                <a:schemeClr val="tx1"/>
              </a:solidFill>
            </a:endParaRPr>
          </a:p>
        </p:txBody>
      </p:sp>
      <p:sp>
        <p:nvSpPr>
          <p:cNvPr id="67" name="Rectangle 66"/>
          <p:cNvSpPr/>
          <p:nvPr/>
        </p:nvSpPr>
        <p:spPr>
          <a:xfrm>
            <a:off x="9260710" y="4936750"/>
            <a:ext cx="1963026" cy="6886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Timeout’s flag</a:t>
            </a:r>
            <a:endParaRPr lang="en-US" dirty="0">
              <a:solidFill>
                <a:schemeClr val="tx1"/>
              </a:solidFill>
            </a:endParaRPr>
          </a:p>
        </p:txBody>
      </p:sp>
      <p:sp>
        <p:nvSpPr>
          <p:cNvPr id="69" name="Rectangle 68"/>
          <p:cNvSpPr/>
          <p:nvPr/>
        </p:nvSpPr>
        <p:spPr>
          <a:xfrm>
            <a:off x="2168164" y="2556824"/>
            <a:ext cx="1060731" cy="6886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Timer</a:t>
            </a:r>
            <a:endParaRPr lang="en-US" dirty="0">
              <a:solidFill>
                <a:schemeClr val="tx1"/>
              </a:solidFill>
            </a:endParaRPr>
          </a:p>
        </p:txBody>
      </p:sp>
      <p:cxnSp>
        <p:nvCxnSpPr>
          <p:cNvPr id="71" name="Straight Arrow Connector 70"/>
          <p:cNvCxnSpPr>
            <a:stCxn id="69" idx="2"/>
            <a:endCxn id="7" idx="0"/>
          </p:cNvCxnSpPr>
          <p:nvPr/>
        </p:nvCxnSpPr>
        <p:spPr>
          <a:xfrm flipH="1">
            <a:off x="2688996" y="3245522"/>
            <a:ext cx="9534" cy="12149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p:cNvCxnSpPr/>
          <p:nvPr/>
        </p:nvCxnSpPr>
        <p:spPr>
          <a:xfrm>
            <a:off x="5549480" y="2686396"/>
            <a:ext cx="550561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p:cNvCxnSpPr>
            <a:stCxn id="6" idx="3"/>
          </p:cNvCxnSpPr>
          <p:nvPr/>
        </p:nvCxnSpPr>
        <p:spPr>
          <a:xfrm>
            <a:off x="8900177" y="4286054"/>
            <a:ext cx="2154919"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24546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199" y="365125"/>
            <a:ext cx="75796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Design (Arduino - Timer)</a:t>
            </a:r>
            <a:endParaRPr lang="en-US" dirty="0"/>
          </a:p>
        </p:txBody>
      </p:sp>
      <p:pic>
        <p:nvPicPr>
          <p:cNvPr id="5" name="Picture 4"/>
          <p:cNvPicPr>
            <a:picLocks noChangeAspect="1"/>
          </p:cNvPicPr>
          <p:nvPr/>
        </p:nvPicPr>
        <p:blipFill>
          <a:blip r:embed="rId2"/>
          <a:stretch>
            <a:fillRect/>
          </a:stretch>
        </p:blipFill>
        <p:spPr>
          <a:xfrm>
            <a:off x="1757553" y="1690688"/>
            <a:ext cx="8439150" cy="4733925"/>
          </a:xfrm>
          <a:prstGeom prst="rect">
            <a:avLst/>
          </a:prstGeom>
        </p:spPr>
      </p:pic>
      <p:sp>
        <p:nvSpPr>
          <p:cNvPr id="6" name="Oval 5"/>
          <p:cNvSpPr/>
          <p:nvPr/>
        </p:nvSpPr>
        <p:spPr>
          <a:xfrm>
            <a:off x="3109997" y="4725626"/>
            <a:ext cx="1041662" cy="1385740"/>
          </a:xfrm>
          <a:prstGeom prst="ellipse">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 KHz</a:t>
            </a:r>
            <a:endParaRPr lang="en-US" dirty="0"/>
          </a:p>
        </p:txBody>
      </p:sp>
      <p:sp>
        <p:nvSpPr>
          <p:cNvPr id="7" name="Rectangle 6"/>
          <p:cNvSpPr/>
          <p:nvPr/>
        </p:nvSpPr>
        <p:spPr>
          <a:xfrm>
            <a:off x="914400" y="1726947"/>
            <a:ext cx="2505456" cy="130759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b="1" dirty="0" smtClean="0"/>
              <a:t>Initialization:</a:t>
            </a:r>
            <a:br>
              <a:rPr lang="en-US" sz="2000" b="1" dirty="0" smtClean="0"/>
            </a:br>
            <a:endParaRPr lang="en-US" sz="1200" b="1" dirty="0" smtClean="0"/>
          </a:p>
          <a:p>
            <a:pPr marL="285750" indent="-285750">
              <a:buFont typeface="Arial" panose="020B0604020202020204" pitchFamily="34" charset="0"/>
              <a:buChar char="•"/>
            </a:pPr>
            <a:r>
              <a:rPr lang="en-US" dirty="0" err="1" smtClean="0"/>
              <a:t>Timeout_Count</a:t>
            </a:r>
            <a:r>
              <a:rPr lang="en-US" dirty="0" smtClean="0"/>
              <a:t> = 0</a:t>
            </a:r>
          </a:p>
          <a:p>
            <a:pPr marL="285750" indent="-285750">
              <a:buFont typeface="Arial" panose="020B0604020202020204" pitchFamily="34" charset="0"/>
              <a:buChar char="•"/>
            </a:pPr>
            <a:r>
              <a:rPr lang="en-US" dirty="0" smtClean="0"/>
              <a:t>Timeout = 0</a:t>
            </a:r>
            <a:endParaRPr lang="en-US" dirty="0"/>
          </a:p>
        </p:txBody>
      </p:sp>
    </p:spTree>
    <p:extLst>
      <p:ext uri="{BB962C8B-B14F-4D97-AF65-F5344CB8AC3E}">
        <p14:creationId xmlns:p14="http://schemas.microsoft.com/office/powerpoint/2010/main" val="566236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199" y="365125"/>
            <a:ext cx="75796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Design (Arduino - Calibration)</a:t>
            </a:r>
            <a:endParaRPr lang="en-US" dirty="0"/>
          </a:p>
        </p:txBody>
      </p:sp>
      <p:pic>
        <p:nvPicPr>
          <p:cNvPr id="5" name="Picture 4"/>
          <p:cNvPicPr>
            <a:picLocks noChangeAspect="1"/>
          </p:cNvPicPr>
          <p:nvPr/>
        </p:nvPicPr>
        <p:blipFill rotWithShape="1">
          <a:blip r:embed="rId2"/>
          <a:srcRect t="1309"/>
          <a:stretch/>
        </p:blipFill>
        <p:spPr>
          <a:xfrm>
            <a:off x="838199" y="2802373"/>
            <a:ext cx="8982075" cy="3261931"/>
          </a:xfrm>
          <a:prstGeom prst="rect">
            <a:avLst/>
          </a:prstGeom>
        </p:spPr>
      </p:pic>
      <p:sp>
        <p:nvSpPr>
          <p:cNvPr id="6" name="TextBox 5"/>
          <p:cNvSpPr txBox="1"/>
          <p:nvPr/>
        </p:nvSpPr>
        <p:spPr>
          <a:xfrm>
            <a:off x="7799832" y="1923365"/>
            <a:ext cx="3310128" cy="646331"/>
          </a:xfrm>
          <a:prstGeom prst="rect">
            <a:avLst/>
          </a:prstGeom>
          <a:noFill/>
        </p:spPr>
        <p:txBody>
          <a:bodyPr wrap="square" rtlCol="0">
            <a:spAutoFit/>
          </a:bodyPr>
          <a:lstStyle/>
          <a:p>
            <a:r>
              <a:rPr lang="en-US" dirty="0" smtClean="0"/>
              <a:t>(I): Send from iPhone to Arduino</a:t>
            </a:r>
          </a:p>
          <a:p>
            <a:r>
              <a:rPr lang="en-US" dirty="0" smtClean="0"/>
              <a:t>(A): Send from Arduino to iPhone</a:t>
            </a:r>
            <a:endParaRPr lang="en-US" dirty="0"/>
          </a:p>
        </p:txBody>
      </p:sp>
    </p:spTree>
    <p:extLst>
      <p:ext uri="{BB962C8B-B14F-4D97-AF65-F5344CB8AC3E}">
        <p14:creationId xmlns:p14="http://schemas.microsoft.com/office/powerpoint/2010/main" val="17539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199" y="365125"/>
            <a:ext cx="88818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Design (Arduino – Correct reps and fatigue detector)</a:t>
            </a:r>
            <a:endParaRPr lang="en-US" dirty="0"/>
          </a:p>
        </p:txBody>
      </p:sp>
      <p:pic>
        <p:nvPicPr>
          <p:cNvPr id="5" name="Picture 4"/>
          <p:cNvPicPr>
            <a:picLocks noChangeAspect="1"/>
          </p:cNvPicPr>
          <p:nvPr/>
        </p:nvPicPr>
        <p:blipFill>
          <a:blip r:embed="rId2"/>
          <a:stretch>
            <a:fillRect/>
          </a:stretch>
        </p:blipFill>
        <p:spPr>
          <a:xfrm>
            <a:off x="1052322" y="2028825"/>
            <a:ext cx="8667750" cy="4527423"/>
          </a:xfrm>
          <a:prstGeom prst="rect">
            <a:avLst/>
          </a:prstGeom>
        </p:spPr>
      </p:pic>
      <p:sp>
        <p:nvSpPr>
          <p:cNvPr id="6" name="TextBox 5"/>
          <p:cNvSpPr txBox="1"/>
          <p:nvPr/>
        </p:nvSpPr>
        <p:spPr>
          <a:xfrm>
            <a:off x="7799832" y="1923365"/>
            <a:ext cx="3310128" cy="646331"/>
          </a:xfrm>
          <a:prstGeom prst="rect">
            <a:avLst/>
          </a:prstGeom>
          <a:noFill/>
        </p:spPr>
        <p:txBody>
          <a:bodyPr wrap="square" rtlCol="0">
            <a:spAutoFit/>
          </a:bodyPr>
          <a:lstStyle/>
          <a:p>
            <a:r>
              <a:rPr lang="en-US" dirty="0" smtClean="0"/>
              <a:t>(I): Send from iPhone to Arduino</a:t>
            </a:r>
          </a:p>
          <a:p>
            <a:r>
              <a:rPr lang="en-US" dirty="0" smtClean="0"/>
              <a:t>(A): Send from Arduino to iPhone</a:t>
            </a:r>
            <a:endParaRPr lang="en-US" dirty="0"/>
          </a:p>
        </p:txBody>
      </p:sp>
    </p:spTree>
    <p:extLst>
      <p:ext uri="{BB962C8B-B14F-4D97-AF65-F5344CB8AC3E}">
        <p14:creationId xmlns:p14="http://schemas.microsoft.com/office/powerpoint/2010/main" val="294484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88" y="371475"/>
            <a:ext cx="4343400" cy="1600200"/>
          </a:xfrm>
        </p:spPr>
        <p:txBody>
          <a:bodyPr>
            <a:normAutofit/>
          </a:bodyPr>
          <a:lstStyle/>
          <a:p>
            <a:r>
              <a:rPr lang="en-US" dirty="0"/>
              <a:t>Data Collection</a:t>
            </a:r>
            <a:br>
              <a:rPr lang="en-US" dirty="0"/>
            </a:br>
            <a:r>
              <a:rPr lang="en-US" sz="1600" dirty="0"/>
              <a:t>Testing our setup with many subjects</a:t>
            </a:r>
            <a:r>
              <a:rPr lang="en-US" dirty="0"/>
              <a:t/>
            </a:r>
            <a:br>
              <a:rPr lang="en-US" dirty="0"/>
            </a:br>
            <a:endParaRPr lang="en-US" dirty="0"/>
          </a:p>
        </p:txBody>
      </p:sp>
      <p:sp>
        <p:nvSpPr>
          <p:cNvPr id="4" name="Text Placeholder 3"/>
          <p:cNvSpPr>
            <a:spLocks noGrp="1"/>
          </p:cNvSpPr>
          <p:nvPr>
            <p:ph type="body" sz="half" idx="2"/>
          </p:nvPr>
        </p:nvSpPr>
        <p:spPr>
          <a:xfrm>
            <a:off x="420688" y="1771650"/>
            <a:ext cx="5019675" cy="4419600"/>
          </a:xfrm>
        </p:spPr>
        <p:txBody>
          <a:bodyPr/>
          <a:lstStyle/>
          <a:p>
            <a:pPr marL="285750" indent="-285750">
              <a:buFont typeface="Arial" panose="020B0604020202020204" pitchFamily="34" charset="0"/>
              <a:buChar char="•"/>
            </a:pPr>
            <a:r>
              <a:rPr lang="en-US" dirty="0"/>
              <a:t>Methodology</a:t>
            </a:r>
          </a:p>
          <a:p>
            <a:pPr marL="742950" lvl="1" indent="-285750">
              <a:buFont typeface="Arial" panose="020B0604020202020204" pitchFamily="34" charset="0"/>
              <a:buChar char="•"/>
            </a:pPr>
            <a:r>
              <a:rPr lang="en-US" dirty="0"/>
              <a:t>24 subjects total (13 male, 11 female)</a:t>
            </a:r>
          </a:p>
          <a:p>
            <a:pPr marL="742950" lvl="1" indent="-285750">
              <a:buFont typeface="Arial" panose="020B0604020202020204" pitchFamily="34" charset="0"/>
              <a:buChar char="•"/>
            </a:pPr>
            <a:r>
              <a:rPr lang="en-US" dirty="0"/>
              <a:t>Using resistance bands, each subject performed 4 sets of bicep curls until they felt they couldn’t do another</a:t>
            </a:r>
          </a:p>
          <a:p>
            <a:pPr marL="742950" lvl="1" indent="-285750">
              <a:buFont typeface="Arial" panose="020B0604020202020204" pitchFamily="34" charset="0"/>
              <a:buChar char="•"/>
            </a:pPr>
            <a:r>
              <a:rPr lang="en-US" dirty="0"/>
              <a:t>Reps were counted and recorded</a:t>
            </a:r>
          </a:p>
          <a:p>
            <a:pPr marL="742950" lvl="1" indent="-285750">
              <a:buFont typeface="Arial" panose="020B0604020202020204" pitchFamily="34" charset="0"/>
              <a:buChar char="•"/>
            </a:pPr>
            <a:r>
              <a:rPr lang="en-US" dirty="0"/>
              <a:t>Fatigue assumed to be at or near last rep</a:t>
            </a:r>
          </a:p>
          <a:p>
            <a:pPr marL="285750" indent="-285750">
              <a:buFont typeface="Arial" panose="020B0604020202020204" pitchFamily="34" charset="0"/>
              <a:buChar char="•"/>
            </a:pPr>
            <a:r>
              <a:rPr lang="en-US" dirty="0"/>
              <a:t>Testing our equipment</a:t>
            </a:r>
          </a:p>
          <a:p>
            <a:pPr marL="742950" lvl="1" indent="-285750">
              <a:buFont typeface="Arial" panose="020B0604020202020204" pitchFamily="34" charset="0"/>
              <a:buChar char="•"/>
            </a:pPr>
            <a:r>
              <a:rPr lang="en-US" dirty="0"/>
              <a:t>Electrode Sleeve-&gt;Muscle Sensor-&gt;Arduino</a:t>
            </a:r>
          </a:p>
          <a:p>
            <a:pPr marL="742950" lvl="1" indent="-285750">
              <a:buFont typeface="Arial" panose="020B0604020202020204" pitchFamily="34" charset="0"/>
              <a:buChar char="•"/>
            </a:pPr>
            <a:r>
              <a:rPr lang="en-US" dirty="0"/>
              <a:t>Log file from Arduino terminal used capture data</a:t>
            </a:r>
          </a:p>
          <a:p>
            <a:pPr marL="742950" lvl="1" indent="-285750">
              <a:buFont typeface="Arial" panose="020B0604020202020204" pitchFamily="34" charset="0"/>
              <a:buChar char="•"/>
            </a:pPr>
            <a:r>
              <a:rPr lang="en-US" dirty="0"/>
              <a:t>Muscle Sensor output also sent to oscilloscope</a:t>
            </a:r>
          </a:p>
          <a:p>
            <a:pPr marL="742950" lvl="1" indent="-285750">
              <a:buFont typeface="Arial" panose="020B0604020202020204" pitchFamily="34" charset="0"/>
              <a:buChar char="•"/>
            </a:pPr>
            <a:r>
              <a:rPr lang="en-US" dirty="0"/>
              <a:t>Plotted Arduino data compared to scope for verification</a:t>
            </a:r>
          </a:p>
          <a:p>
            <a:pPr marL="285750" indent="-285750">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Wide variety in how people perform bicep curls</a:t>
            </a:r>
          </a:p>
          <a:p>
            <a:pPr marL="742950" lvl="1" indent="-285750">
              <a:buFont typeface="Arial" panose="020B0604020202020204" pitchFamily="34" charset="0"/>
              <a:buChar char="•"/>
            </a:pPr>
            <a:r>
              <a:rPr lang="en-US" dirty="0"/>
              <a:t>Some subject’s arms too small for proper sleeve fit</a:t>
            </a:r>
          </a:p>
          <a:p>
            <a:pPr marL="742950" lvl="1" indent="-285750">
              <a:buFont typeface="Arial" panose="020B0604020202020204" pitchFamily="34" charset="0"/>
              <a:buChar char="•"/>
            </a:pPr>
            <a:r>
              <a:rPr lang="en-US" dirty="0"/>
              <a:t>Inconsistency in self-reported fatigue</a:t>
            </a:r>
          </a:p>
          <a:p>
            <a:pPr lvl="2"/>
            <a:r>
              <a:rPr lang="en-US" dirty="0"/>
              <a:t>(Some users worked until failure and others did not)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3074" name="Picture 2" descr="http://livewellwithcopd.ca/wp-content/uploads/2015/09/Resistance-Band-bicep-curl.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0363" y="1045598"/>
            <a:ext cx="3302000" cy="215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99375" y="1194823"/>
            <a:ext cx="1879810" cy="307777"/>
          </a:xfrm>
          <a:prstGeom prst="rect">
            <a:avLst/>
          </a:prstGeom>
          <a:noFill/>
        </p:spPr>
        <p:txBody>
          <a:bodyPr wrap="none" rtlCol="0">
            <a:spAutoFit/>
          </a:bodyPr>
          <a:lstStyle/>
          <a:p>
            <a:r>
              <a:rPr lang="en-US" sz="1400" i="1" dirty="0"/>
              <a:t>“Am I doing this right?”</a:t>
            </a:r>
          </a:p>
        </p:txBody>
      </p:sp>
      <p:pic>
        <p:nvPicPr>
          <p:cNvPr id="1026" name="Picture 2" descr="http://www.resistancebands.net/wp-content/uploads/2012/10/resistance_bands_biceps_curl_exerci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2168" y="3296231"/>
            <a:ext cx="940044" cy="16348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115219" y="3216787"/>
            <a:ext cx="2571730" cy="307777"/>
          </a:xfrm>
          <a:prstGeom prst="rect">
            <a:avLst/>
          </a:prstGeom>
          <a:noFill/>
        </p:spPr>
        <p:txBody>
          <a:bodyPr wrap="none" rtlCol="0">
            <a:spAutoFit/>
          </a:bodyPr>
          <a:lstStyle/>
          <a:p>
            <a:r>
              <a:rPr lang="en-US" sz="1400" i="1" dirty="0" smtClean="0"/>
              <a:t>“Try keeping your back straight.”</a:t>
            </a:r>
            <a:endParaRPr lang="en-US" sz="1400" i="1" dirty="0"/>
          </a:p>
        </p:txBody>
      </p:sp>
      <p:pic>
        <p:nvPicPr>
          <p:cNvPr id="1028" name="Picture 4" descr="http://4.bp.blogspot.com/-NUj5P8q-feM/TvigdX1nvQI/AAAAAAAAAOc/d8wgwhywG5U/s1600/lung-bicepscurl_3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718" y="3981450"/>
            <a:ext cx="2249282" cy="26766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44332" y="4585768"/>
            <a:ext cx="2189895" cy="307777"/>
          </a:xfrm>
          <a:prstGeom prst="rect">
            <a:avLst/>
          </a:prstGeom>
          <a:noFill/>
        </p:spPr>
        <p:txBody>
          <a:bodyPr wrap="none" rtlCol="0">
            <a:spAutoFit/>
          </a:bodyPr>
          <a:lstStyle/>
          <a:p>
            <a:r>
              <a:rPr lang="en-US" sz="1400" i="1" dirty="0" smtClean="0"/>
              <a:t>“I like to lunge when I curl!”</a:t>
            </a:r>
            <a:endParaRPr lang="en-US" sz="1400" i="1" dirty="0"/>
          </a:p>
        </p:txBody>
      </p:sp>
    </p:spTree>
    <p:extLst>
      <p:ext uri="{BB962C8B-B14F-4D97-AF65-F5344CB8AC3E}">
        <p14:creationId xmlns:p14="http://schemas.microsoft.com/office/powerpoint/2010/main" val="185292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88" y="304800"/>
            <a:ext cx="4343400" cy="1600200"/>
          </a:xfrm>
        </p:spPr>
        <p:txBody>
          <a:bodyPr>
            <a:normAutofit/>
          </a:bodyPr>
          <a:lstStyle/>
          <a:p>
            <a:r>
              <a:rPr lang="en-US" dirty="0"/>
              <a:t>MATLAB Analysis</a:t>
            </a:r>
            <a:br>
              <a:rPr lang="en-US" dirty="0"/>
            </a:br>
            <a:r>
              <a:rPr lang="en-US" sz="1600" dirty="0"/>
              <a:t>Testing and tuning our algorithms using the data we collected</a:t>
            </a:r>
            <a:r>
              <a:rPr lang="en-US" dirty="0"/>
              <a:t/>
            </a:r>
            <a:br>
              <a:rPr lang="en-US" dirty="0"/>
            </a:br>
            <a:endParaRPr lang="en-US" dirty="0"/>
          </a:p>
        </p:txBody>
      </p:sp>
      <p:pic>
        <p:nvPicPr>
          <p:cNvPr id="5" name="Content Placeholder 4"/>
          <p:cNvPicPr>
            <a:picLocks noGrp="1" noChangeAspect="1"/>
          </p:cNvPicPr>
          <p:nvPr>
            <p:ph idx="1"/>
          </p:nvPr>
        </p:nvPicPr>
        <p:blipFill>
          <a:blip r:embed="rId2"/>
          <a:stretch>
            <a:fillRect/>
          </a:stretch>
        </p:blipFill>
        <p:spPr>
          <a:xfrm>
            <a:off x="5249863" y="1031843"/>
            <a:ext cx="6172200" cy="4784789"/>
          </a:xfrm>
          <a:prstGeom prst="rect">
            <a:avLst/>
          </a:prstGeom>
        </p:spPr>
      </p:pic>
      <p:sp>
        <p:nvSpPr>
          <p:cNvPr id="4" name="Text Placeholder 3"/>
          <p:cNvSpPr>
            <a:spLocks noGrp="1"/>
          </p:cNvSpPr>
          <p:nvPr>
            <p:ph type="body" sz="half" idx="2"/>
          </p:nvPr>
        </p:nvSpPr>
        <p:spPr>
          <a:xfrm>
            <a:off x="420689" y="1590674"/>
            <a:ext cx="4579936" cy="4225957"/>
          </a:xfrm>
        </p:spPr>
        <p:txBody>
          <a:bodyPr>
            <a:normAutofit lnSpcReduction="10000"/>
          </a:bodyPr>
          <a:lstStyle/>
          <a:p>
            <a:pPr marL="285750" indent="-285750">
              <a:lnSpc>
                <a:spcPct val="150000"/>
              </a:lnSpc>
              <a:buFont typeface="Arial" panose="020B0604020202020204" pitchFamily="34" charset="0"/>
              <a:buChar char="•"/>
            </a:pPr>
            <a:r>
              <a:rPr lang="en-US" dirty="0"/>
              <a:t>Repetition Detection</a:t>
            </a:r>
          </a:p>
          <a:p>
            <a:pPr marL="742950" lvl="1" indent="-285750">
              <a:lnSpc>
                <a:spcPct val="150000"/>
              </a:lnSpc>
              <a:buFont typeface="Arial" panose="020B0604020202020204" pitchFamily="34" charset="0"/>
              <a:buChar char="•"/>
            </a:pPr>
            <a:r>
              <a:rPr lang="en-US" dirty="0"/>
              <a:t>Parameters = { BASELINE, THRESHOLD }</a:t>
            </a:r>
          </a:p>
          <a:p>
            <a:pPr marL="742950" lvl="1" indent="-285750">
              <a:lnSpc>
                <a:spcPct val="150000"/>
              </a:lnSpc>
              <a:buFont typeface="Arial" panose="020B0604020202020204" pitchFamily="34" charset="0"/>
              <a:buChar char="•"/>
            </a:pPr>
            <a:r>
              <a:rPr lang="en-US" dirty="0"/>
              <a:t>Initial parameters used to detected first rep</a:t>
            </a:r>
          </a:p>
          <a:p>
            <a:pPr marL="742950" lvl="1" indent="-285750">
              <a:lnSpc>
                <a:spcPct val="150000"/>
              </a:lnSpc>
              <a:buFont typeface="Arial" panose="020B0604020202020204" pitchFamily="34" charset="0"/>
              <a:buChar char="•"/>
            </a:pPr>
            <a:r>
              <a:rPr lang="en-US" dirty="0"/>
              <a:t>First rep used to calibrate parameters</a:t>
            </a:r>
          </a:p>
          <a:p>
            <a:pPr lvl="2">
              <a:lnSpc>
                <a:spcPct val="150000"/>
              </a:lnSpc>
            </a:pPr>
            <a:r>
              <a:rPr lang="en-US" dirty="0"/>
              <a:t>(1</a:t>
            </a:r>
            <a:r>
              <a:rPr lang="en-US" baseline="30000" dirty="0"/>
              <a:t>st</a:t>
            </a:r>
            <a:r>
              <a:rPr lang="en-US" dirty="0"/>
              <a:t> Rep Peak ) * {BASELINE, THRESHOLD}</a:t>
            </a:r>
          </a:p>
          <a:p>
            <a:pPr marL="742950" lvl="1" indent="-285750">
              <a:lnSpc>
                <a:spcPct val="150000"/>
              </a:lnSpc>
              <a:buFont typeface="Arial" panose="020B0604020202020204" pitchFamily="34" charset="0"/>
              <a:buChar char="•"/>
            </a:pPr>
            <a:r>
              <a:rPr lang="en-US" dirty="0"/>
              <a:t>Subsequent reps detected using new parameters</a:t>
            </a:r>
          </a:p>
          <a:p>
            <a:pPr marL="285750" indent="-285750">
              <a:lnSpc>
                <a:spcPct val="150000"/>
              </a:lnSpc>
              <a:buFont typeface="Arial" panose="020B0604020202020204" pitchFamily="34" charset="0"/>
              <a:buChar char="•"/>
            </a:pPr>
            <a:r>
              <a:rPr lang="en-US" dirty="0"/>
              <a:t>Fatigue Detection</a:t>
            </a:r>
          </a:p>
          <a:p>
            <a:pPr marL="742950" lvl="1" indent="-285750">
              <a:lnSpc>
                <a:spcPct val="150000"/>
              </a:lnSpc>
              <a:buFont typeface="Arial" panose="020B0604020202020204" pitchFamily="34" charset="0"/>
              <a:buChar char="•"/>
            </a:pPr>
            <a:r>
              <a:rPr lang="en-US" dirty="0"/>
              <a:t>Parameter = { FATIGUE }</a:t>
            </a:r>
          </a:p>
          <a:p>
            <a:pPr marL="742950" lvl="1" indent="-285750">
              <a:lnSpc>
                <a:spcPct val="150000"/>
              </a:lnSpc>
              <a:buFont typeface="Arial" panose="020B0604020202020204" pitchFamily="34" charset="0"/>
              <a:buChar char="•"/>
            </a:pPr>
            <a:r>
              <a:rPr lang="en-US" dirty="0"/>
              <a:t>Percent difference between last two reps compared to parameter</a:t>
            </a:r>
          </a:p>
          <a:p>
            <a:pPr marL="742950" lvl="1" indent="-285750">
              <a:lnSpc>
                <a:spcPct val="150000"/>
              </a:lnSpc>
              <a:buFont typeface="Arial" panose="020B0604020202020204" pitchFamily="34" charset="0"/>
              <a:buChar char="•"/>
            </a:pPr>
            <a:r>
              <a:rPr lang="en-US" dirty="0"/>
              <a:t>Remains constant during processing</a:t>
            </a: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6" name="TextBox 5"/>
          <p:cNvSpPr txBox="1"/>
          <p:nvPr/>
        </p:nvSpPr>
        <p:spPr>
          <a:xfrm>
            <a:off x="7315200" y="6043225"/>
            <a:ext cx="2200731" cy="276999"/>
          </a:xfrm>
          <a:prstGeom prst="rect">
            <a:avLst/>
          </a:prstGeom>
          <a:noFill/>
        </p:spPr>
        <p:txBody>
          <a:bodyPr wrap="none" rtlCol="0">
            <a:spAutoFit/>
          </a:bodyPr>
          <a:lstStyle/>
          <a:p>
            <a:r>
              <a:rPr lang="en-US" sz="1200" i="1" dirty="0"/>
              <a:t>This is not a real plot of our data</a:t>
            </a:r>
          </a:p>
        </p:txBody>
      </p:sp>
    </p:spTree>
    <p:extLst>
      <p:ext uri="{BB962C8B-B14F-4D97-AF65-F5344CB8AC3E}">
        <p14:creationId xmlns:p14="http://schemas.microsoft.com/office/powerpoint/2010/main" val="3459666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88" y="304800"/>
            <a:ext cx="4343400" cy="1600200"/>
          </a:xfrm>
        </p:spPr>
        <p:txBody>
          <a:bodyPr>
            <a:normAutofit/>
          </a:bodyPr>
          <a:lstStyle/>
          <a:p>
            <a:r>
              <a:rPr lang="en-US" dirty="0"/>
              <a:t>MATLAB Analysis</a:t>
            </a:r>
            <a:br>
              <a:rPr lang="en-US" dirty="0"/>
            </a:br>
            <a:r>
              <a:rPr lang="en-US" sz="1600" dirty="0"/>
              <a:t>Testing and tuning our algorithms using the data we collected</a:t>
            </a:r>
            <a:r>
              <a:rPr lang="en-US" dirty="0"/>
              <a:t/>
            </a:r>
            <a:br>
              <a:rPr lang="en-US" dirty="0"/>
            </a:br>
            <a:endParaRPr lang="en-US" dirty="0"/>
          </a:p>
        </p:txBody>
      </p:sp>
      <p:sp>
        <p:nvSpPr>
          <p:cNvPr id="4" name="Text Placeholder 3"/>
          <p:cNvSpPr>
            <a:spLocks noGrp="1"/>
          </p:cNvSpPr>
          <p:nvPr>
            <p:ph type="body" sz="half" idx="2"/>
          </p:nvPr>
        </p:nvSpPr>
        <p:spPr>
          <a:xfrm>
            <a:off x="420689" y="1513989"/>
            <a:ext cx="4579936" cy="2526566"/>
          </a:xfrm>
        </p:spPr>
        <p:txBody>
          <a:bodyPr>
            <a:normAutofit/>
          </a:bodyPr>
          <a:lstStyle/>
          <a:p>
            <a:pPr marL="285750" indent="-285750">
              <a:buFont typeface="Arial" panose="020B0604020202020204" pitchFamily="34" charset="0"/>
              <a:buChar char="•"/>
            </a:pPr>
            <a:r>
              <a:rPr lang="en-US" dirty="0"/>
              <a:t>Batch Processing – Rep Detection</a:t>
            </a:r>
          </a:p>
          <a:p>
            <a:pPr marL="742950" lvl="1" indent="-285750">
              <a:buFont typeface="Arial" panose="020B0604020202020204" pitchFamily="34" charset="0"/>
              <a:buChar char="•"/>
            </a:pPr>
            <a:r>
              <a:rPr lang="en-US" dirty="0"/>
              <a:t>100 runs for each data set</a:t>
            </a:r>
          </a:p>
          <a:p>
            <a:pPr marL="742950" lvl="1" indent="-285750">
              <a:buFont typeface="Arial" panose="020B0604020202020204" pitchFamily="34" charset="0"/>
              <a:buChar char="•"/>
            </a:pPr>
            <a:r>
              <a:rPr lang="en-US" dirty="0"/>
              <a:t>10 BASELINE fractions, 10 THRESHOLD fractions</a:t>
            </a:r>
          </a:p>
          <a:p>
            <a:pPr marL="742950" lvl="1" indent="-285750">
              <a:buFont typeface="Arial" panose="020B0604020202020204" pitchFamily="34" charset="0"/>
              <a:buChar char="•"/>
            </a:pPr>
            <a:r>
              <a:rPr lang="en-US" dirty="0"/>
              <a:t>10x10 output matrix of rep counts</a:t>
            </a:r>
          </a:p>
          <a:p>
            <a:pPr marL="742950" lvl="1" indent="-285750">
              <a:buFont typeface="Arial" panose="020B0604020202020204" pitchFamily="34" charset="0"/>
              <a:buChar char="•"/>
            </a:pPr>
            <a:r>
              <a:rPr lang="en-US" dirty="0"/>
              <a:t>Absolute difference between observed count for data set and each matrix element</a:t>
            </a:r>
          </a:p>
          <a:p>
            <a:pPr marL="742950" lvl="1" indent="-285750">
              <a:buFont typeface="Arial" panose="020B0604020202020204" pitchFamily="34" charset="0"/>
              <a:buChar char="•"/>
            </a:pPr>
            <a:r>
              <a:rPr lang="en-US" dirty="0"/>
              <a:t>All difference matrices summed</a:t>
            </a:r>
          </a:p>
          <a:p>
            <a:pPr marL="742950" lvl="1" indent="-285750">
              <a:buFont typeface="Arial" panose="020B0604020202020204" pitchFamily="34" charset="0"/>
              <a:buChar char="•"/>
            </a:pPr>
            <a:r>
              <a:rPr lang="en-US" dirty="0">
                <a:solidFill>
                  <a:srgbClr val="00B050"/>
                </a:solidFill>
              </a:rPr>
              <a:t>Index of summed matrix that’s closest to zero represents the ideal BASELINE and THRESHOLD fraction</a:t>
            </a: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7" name="Content Placeholder 6"/>
          <p:cNvPicPr>
            <a:picLocks noGrp="1" noChangeAspect="1"/>
          </p:cNvPicPr>
          <p:nvPr>
            <p:ph idx="1"/>
          </p:nvPr>
        </p:nvPicPr>
        <p:blipFill>
          <a:blip r:embed="rId2"/>
          <a:stretch>
            <a:fillRect/>
          </a:stretch>
        </p:blipFill>
        <p:spPr>
          <a:xfrm>
            <a:off x="4865683" y="3322071"/>
            <a:ext cx="5002213" cy="3090408"/>
          </a:xfrm>
          <a:prstGeom prst="rect">
            <a:avLst/>
          </a:prstGeom>
        </p:spPr>
      </p:pic>
      <p:pic>
        <p:nvPicPr>
          <p:cNvPr id="8" name="Picture 7"/>
          <p:cNvPicPr>
            <a:picLocks noChangeAspect="1"/>
          </p:cNvPicPr>
          <p:nvPr/>
        </p:nvPicPr>
        <p:blipFill>
          <a:blip r:embed="rId3"/>
          <a:stretch>
            <a:fillRect/>
          </a:stretch>
        </p:blipFill>
        <p:spPr>
          <a:xfrm>
            <a:off x="4856158" y="304799"/>
            <a:ext cx="5010655" cy="3095625"/>
          </a:xfrm>
          <a:prstGeom prst="rect">
            <a:avLst/>
          </a:prstGeom>
        </p:spPr>
      </p:pic>
      <p:sp>
        <p:nvSpPr>
          <p:cNvPr id="9" name="TextBox 8"/>
          <p:cNvSpPr txBox="1"/>
          <p:nvPr/>
        </p:nvSpPr>
        <p:spPr>
          <a:xfrm>
            <a:off x="9566026" y="1390945"/>
            <a:ext cx="2608618" cy="646331"/>
          </a:xfrm>
          <a:prstGeom prst="rect">
            <a:avLst/>
          </a:prstGeom>
          <a:noFill/>
        </p:spPr>
        <p:txBody>
          <a:bodyPr wrap="square" rtlCol="0">
            <a:spAutoFit/>
          </a:bodyPr>
          <a:lstStyle/>
          <a:p>
            <a:r>
              <a:rPr lang="en-US" sz="1200" i="1" dirty="0"/>
              <a:t>Bad Rep </a:t>
            </a:r>
            <a:r>
              <a:rPr lang="en-US" sz="1200" i="1" dirty="0" smtClean="0"/>
              <a:t>Detection:</a:t>
            </a:r>
          </a:p>
          <a:p>
            <a:r>
              <a:rPr lang="en-US" sz="1200" i="1" dirty="0" smtClean="0"/>
              <a:t>“calibration” failed,  only 4 reps recorded out of many</a:t>
            </a:r>
            <a:endParaRPr lang="en-US" sz="1200" i="1" dirty="0"/>
          </a:p>
        </p:txBody>
      </p:sp>
      <p:sp>
        <p:nvSpPr>
          <p:cNvPr id="10" name="TextBox 9"/>
          <p:cNvSpPr txBox="1"/>
          <p:nvPr/>
        </p:nvSpPr>
        <p:spPr>
          <a:xfrm>
            <a:off x="9566026" y="4511384"/>
            <a:ext cx="2608618" cy="646331"/>
          </a:xfrm>
          <a:prstGeom prst="rect">
            <a:avLst/>
          </a:prstGeom>
          <a:noFill/>
        </p:spPr>
        <p:txBody>
          <a:bodyPr wrap="square" rtlCol="0">
            <a:spAutoFit/>
          </a:bodyPr>
          <a:lstStyle/>
          <a:p>
            <a:r>
              <a:rPr lang="en-US" sz="1200" i="1" dirty="0" smtClean="0"/>
              <a:t>Good Rep Detection:</a:t>
            </a:r>
          </a:p>
          <a:p>
            <a:r>
              <a:rPr lang="en-US" sz="1200" i="1" dirty="0" smtClean="0"/>
              <a:t>“calibration” succeeded, all reps counted correctly</a:t>
            </a:r>
            <a:endParaRPr lang="en-US" sz="1200" i="1" dirty="0"/>
          </a:p>
        </p:txBody>
      </p:sp>
      <p:sp>
        <p:nvSpPr>
          <p:cNvPr id="3" name="TextBox 2"/>
          <p:cNvSpPr txBox="1"/>
          <p:nvPr/>
        </p:nvSpPr>
        <p:spPr>
          <a:xfrm>
            <a:off x="7083801" y="6224022"/>
            <a:ext cx="598241" cy="246221"/>
          </a:xfrm>
          <a:prstGeom prst="rect">
            <a:avLst/>
          </a:prstGeom>
          <a:noFill/>
        </p:spPr>
        <p:txBody>
          <a:bodyPr wrap="none" rtlCol="0">
            <a:spAutoFit/>
          </a:bodyPr>
          <a:lstStyle/>
          <a:p>
            <a:r>
              <a:rPr lang="en-US" sz="1000" dirty="0" smtClean="0"/>
              <a:t>Time (s)</a:t>
            </a:r>
            <a:endParaRPr lang="en-US" sz="1000" dirty="0"/>
          </a:p>
        </p:txBody>
      </p:sp>
      <p:sp>
        <p:nvSpPr>
          <p:cNvPr id="11" name="TextBox 10"/>
          <p:cNvSpPr txBox="1"/>
          <p:nvPr/>
        </p:nvSpPr>
        <p:spPr>
          <a:xfrm>
            <a:off x="7083800" y="3157215"/>
            <a:ext cx="598241" cy="246221"/>
          </a:xfrm>
          <a:prstGeom prst="rect">
            <a:avLst/>
          </a:prstGeom>
          <a:noFill/>
        </p:spPr>
        <p:txBody>
          <a:bodyPr wrap="none" rtlCol="0">
            <a:spAutoFit/>
          </a:bodyPr>
          <a:lstStyle/>
          <a:p>
            <a:r>
              <a:rPr lang="en-US" sz="1000" dirty="0" smtClean="0"/>
              <a:t>Time (s)</a:t>
            </a:r>
            <a:endParaRPr lang="en-US" sz="1000" dirty="0"/>
          </a:p>
        </p:txBody>
      </p:sp>
      <p:sp>
        <p:nvSpPr>
          <p:cNvPr id="12" name="TextBox 11"/>
          <p:cNvSpPr txBox="1"/>
          <p:nvPr/>
        </p:nvSpPr>
        <p:spPr>
          <a:xfrm rot="16200000">
            <a:off x="4482490" y="4744164"/>
            <a:ext cx="1273105" cy="246221"/>
          </a:xfrm>
          <a:prstGeom prst="rect">
            <a:avLst/>
          </a:prstGeom>
          <a:noFill/>
        </p:spPr>
        <p:txBody>
          <a:bodyPr wrap="none" rtlCol="0">
            <a:spAutoFit/>
          </a:bodyPr>
          <a:lstStyle/>
          <a:p>
            <a:r>
              <a:rPr lang="en-US" sz="1000" dirty="0" smtClean="0"/>
              <a:t>Amplitude (ADC bits)</a:t>
            </a:r>
            <a:endParaRPr lang="en-US" sz="1000" dirty="0"/>
          </a:p>
        </p:txBody>
      </p:sp>
      <p:sp>
        <p:nvSpPr>
          <p:cNvPr id="13" name="TextBox 12"/>
          <p:cNvSpPr txBox="1"/>
          <p:nvPr/>
        </p:nvSpPr>
        <p:spPr>
          <a:xfrm rot="16200000">
            <a:off x="4482455" y="1729500"/>
            <a:ext cx="1273105" cy="246221"/>
          </a:xfrm>
          <a:prstGeom prst="rect">
            <a:avLst/>
          </a:prstGeom>
          <a:noFill/>
        </p:spPr>
        <p:txBody>
          <a:bodyPr wrap="none" rtlCol="0">
            <a:spAutoFit/>
          </a:bodyPr>
          <a:lstStyle/>
          <a:p>
            <a:r>
              <a:rPr lang="en-US" sz="1000" dirty="0" smtClean="0"/>
              <a:t>Amplitude (ADC bits)</a:t>
            </a:r>
            <a:endParaRPr lang="en-US" sz="1000" dirty="0"/>
          </a:p>
        </p:txBody>
      </p:sp>
      <p:sp>
        <p:nvSpPr>
          <p:cNvPr id="14" name="TextBox 13"/>
          <p:cNvSpPr txBox="1"/>
          <p:nvPr/>
        </p:nvSpPr>
        <p:spPr>
          <a:xfrm>
            <a:off x="9566026" y="2988364"/>
            <a:ext cx="2608618" cy="461665"/>
          </a:xfrm>
          <a:prstGeom prst="rect">
            <a:avLst/>
          </a:prstGeom>
          <a:noFill/>
        </p:spPr>
        <p:txBody>
          <a:bodyPr wrap="square" rtlCol="0">
            <a:spAutoFit/>
          </a:bodyPr>
          <a:lstStyle/>
          <a:p>
            <a:r>
              <a:rPr lang="en-US" sz="1200" i="1" dirty="0" smtClean="0">
                <a:solidFill>
                  <a:srgbClr val="FF0000"/>
                </a:solidFill>
              </a:rPr>
              <a:t>NOTE:  Red squares denote when the algorithm detects a new rep</a:t>
            </a:r>
            <a:endParaRPr lang="en-US" sz="1200" i="1" dirty="0">
              <a:solidFill>
                <a:srgbClr val="FF0000"/>
              </a:solidFill>
            </a:endParaRPr>
          </a:p>
        </p:txBody>
      </p:sp>
      <p:pic>
        <p:nvPicPr>
          <p:cNvPr id="15" name="Picture 14"/>
          <p:cNvPicPr>
            <a:picLocks noChangeAspect="1"/>
          </p:cNvPicPr>
          <p:nvPr/>
        </p:nvPicPr>
        <p:blipFill>
          <a:blip r:embed="rId4"/>
          <a:stretch>
            <a:fillRect/>
          </a:stretch>
        </p:blipFill>
        <p:spPr>
          <a:xfrm>
            <a:off x="726060" y="3953564"/>
            <a:ext cx="3834252" cy="2057311"/>
          </a:xfrm>
          <a:prstGeom prst="rect">
            <a:avLst/>
          </a:prstGeom>
        </p:spPr>
      </p:pic>
      <p:sp>
        <p:nvSpPr>
          <p:cNvPr id="16" name="Oval 15"/>
          <p:cNvSpPr/>
          <p:nvPr/>
        </p:nvSpPr>
        <p:spPr>
          <a:xfrm>
            <a:off x="1939197" y="5468108"/>
            <a:ext cx="413173" cy="2092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15261" y="6068649"/>
            <a:ext cx="1954253" cy="523220"/>
          </a:xfrm>
          <a:prstGeom prst="rect">
            <a:avLst/>
          </a:prstGeom>
          <a:noFill/>
        </p:spPr>
        <p:txBody>
          <a:bodyPr wrap="none" rtlCol="0">
            <a:spAutoFit/>
          </a:bodyPr>
          <a:lstStyle/>
          <a:p>
            <a:r>
              <a:rPr lang="en-US" sz="1400" i="1" dirty="0" smtClean="0">
                <a:solidFill>
                  <a:srgbClr val="FF0000"/>
                </a:solidFill>
              </a:rPr>
              <a:t>Ideal BASELINE = 0.35</a:t>
            </a:r>
          </a:p>
          <a:p>
            <a:r>
              <a:rPr lang="en-US" sz="1400" i="1" dirty="0" smtClean="0">
                <a:solidFill>
                  <a:srgbClr val="FF0000"/>
                </a:solidFill>
              </a:rPr>
              <a:t>Ideal THRESHOLD = 0.60</a:t>
            </a:r>
            <a:endParaRPr lang="en-US" sz="1400" i="1" dirty="0">
              <a:solidFill>
                <a:srgbClr val="FF0000"/>
              </a:solidFill>
            </a:endParaRPr>
          </a:p>
        </p:txBody>
      </p:sp>
    </p:spTree>
    <p:extLst>
      <p:ext uri="{BB962C8B-B14F-4D97-AF65-F5344CB8AC3E}">
        <p14:creationId xmlns:p14="http://schemas.microsoft.com/office/powerpoint/2010/main" val="684772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88" y="304800"/>
            <a:ext cx="4343400" cy="1600200"/>
          </a:xfrm>
        </p:spPr>
        <p:txBody>
          <a:bodyPr>
            <a:normAutofit/>
          </a:bodyPr>
          <a:lstStyle/>
          <a:p>
            <a:r>
              <a:rPr lang="en-US" dirty="0"/>
              <a:t>MATLAB Analysis</a:t>
            </a:r>
            <a:br>
              <a:rPr lang="en-US" dirty="0"/>
            </a:br>
            <a:r>
              <a:rPr lang="en-US" sz="1600" dirty="0"/>
              <a:t>Testing and tuning our algorithms using the data we collected</a:t>
            </a:r>
            <a:r>
              <a:rPr lang="en-US" dirty="0"/>
              <a:t/>
            </a:r>
            <a:br>
              <a:rPr lang="en-US" dirty="0"/>
            </a:br>
            <a:endParaRPr lang="en-US" dirty="0"/>
          </a:p>
        </p:txBody>
      </p:sp>
      <p:sp>
        <p:nvSpPr>
          <p:cNvPr id="4" name="Text Placeholder 3"/>
          <p:cNvSpPr>
            <a:spLocks noGrp="1"/>
          </p:cNvSpPr>
          <p:nvPr>
            <p:ph type="body" sz="half" idx="2"/>
          </p:nvPr>
        </p:nvSpPr>
        <p:spPr>
          <a:xfrm>
            <a:off x="420688" y="1685924"/>
            <a:ext cx="4682757" cy="4705351"/>
          </a:xfrm>
        </p:spPr>
        <p:txBody>
          <a:bodyPr>
            <a:normAutofit/>
          </a:bodyPr>
          <a:lstStyle/>
          <a:p>
            <a:pPr marL="285750" indent="-285750">
              <a:buFont typeface="Arial" panose="020B0604020202020204" pitchFamily="34" charset="0"/>
              <a:buChar char="•"/>
            </a:pPr>
            <a:r>
              <a:rPr lang="en-US" dirty="0"/>
              <a:t>Batch Processing – </a:t>
            </a:r>
            <a:r>
              <a:rPr lang="en-US" dirty="0" smtClean="0"/>
              <a:t>Fatigue Detection</a:t>
            </a:r>
          </a:p>
          <a:p>
            <a:pPr marL="742950" lvl="1" indent="-285750">
              <a:buFont typeface="Arial" panose="020B0604020202020204" pitchFamily="34" charset="0"/>
              <a:buChar char="•"/>
            </a:pPr>
            <a:r>
              <a:rPr lang="en-US" i="1" dirty="0">
                <a:solidFill>
                  <a:srgbClr val="FF0000"/>
                </a:solidFill>
              </a:rPr>
              <a:t>This method assumes that fatigue should first be detected on or near the last </a:t>
            </a:r>
            <a:r>
              <a:rPr lang="en-US" i="1" dirty="0" smtClean="0">
                <a:solidFill>
                  <a:srgbClr val="FF0000"/>
                </a:solidFill>
              </a:rPr>
              <a:t>rep</a:t>
            </a:r>
            <a:endParaRPr lang="en-US" dirty="0"/>
          </a:p>
          <a:p>
            <a:pPr marL="742950" lvl="1" indent="-285750">
              <a:buFont typeface="Arial" panose="020B0604020202020204" pitchFamily="34" charset="0"/>
              <a:buChar char="•"/>
            </a:pPr>
            <a:r>
              <a:rPr lang="en-US" dirty="0" smtClean="0"/>
              <a:t>16 runs </a:t>
            </a:r>
            <a:r>
              <a:rPr lang="en-US" dirty="0"/>
              <a:t>for each data set</a:t>
            </a:r>
          </a:p>
          <a:p>
            <a:pPr marL="742950" lvl="1" indent="-285750">
              <a:buFont typeface="Arial" panose="020B0604020202020204" pitchFamily="34" charset="0"/>
              <a:buChar char="•"/>
            </a:pPr>
            <a:r>
              <a:rPr lang="en-US" dirty="0" smtClean="0"/>
              <a:t>16 different “fatigue threshold” fractions</a:t>
            </a:r>
            <a:endParaRPr lang="en-US" dirty="0"/>
          </a:p>
          <a:p>
            <a:pPr marL="742950" lvl="1" indent="-285750">
              <a:buFont typeface="Arial" panose="020B0604020202020204" pitchFamily="34" charset="0"/>
              <a:buChar char="•"/>
            </a:pPr>
            <a:r>
              <a:rPr lang="en-US" dirty="0" smtClean="0"/>
              <a:t>16x4 output matrix</a:t>
            </a:r>
          </a:p>
          <a:p>
            <a:pPr marL="1200150" lvl="2" indent="-285750">
              <a:buFont typeface="Arial" panose="020B0604020202020204" pitchFamily="34" charset="0"/>
              <a:buChar char="•"/>
            </a:pPr>
            <a:r>
              <a:rPr lang="en-US" dirty="0" smtClean="0"/>
              <a:t>1</a:t>
            </a:r>
            <a:r>
              <a:rPr lang="en-US" baseline="30000" dirty="0" smtClean="0"/>
              <a:t>st</a:t>
            </a:r>
            <a:r>
              <a:rPr lang="en-US" dirty="0" smtClean="0"/>
              <a:t> Column: Fatigue Threshold used for processing</a:t>
            </a:r>
          </a:p>
          <a:p>
            <a:pPr marL="1200150" lvl="2" indent="-285750">
              <a:buFont typeface="Arial" panose="020B0604020202020204" pitchFamily="34" charset="0"/>
              <a:buChar char="•"/>
            </a:pPr>
            <a:r>
              <a:rPr lang="en-US" dirty="0" smtClean="0"/>
              <a:t>2</a:t>
            </a:r>
            <a:r>
              <a:rPr lang="en-US" baseline="30000" dirty="0" smtClean="0"/>
              <a:t>nd</a:t>
            </a:r>
            <a:r>
              <a:rPr lang="en-US" dirty="0" smtClean="0"/>
              <a:t> Column: Observed Rep Count</a:t>
            </a:r>
          </a:p>
          <a:p>
            <a:pPr marL="1200150" lvl="2" indent="-285750">
              <a:buFont typeface="Arial" panose="020B0604020202020204" pitchFamily="34" charset="0"/>
              <a:buChar char="•"/>
            </a:pPr>
            <a:r>
              <a:rPr lang="en-US" dirty="0" smtClean="0"/>
              <a:t>3</a:t>
            </a:r>
            <a:r>
              <a:rPr lang="en-US" baseline="30000" dirty="0" smtClean="0"/>
              <a:t>rd</a:t>
            </a:r>
            <a:r>
              <a:rPr lang="en-US" dirty="0" smtClean="0"/>
              <a:t> Column: Rep # where fatigue first observed</a:t>
            </a:r>
          </a:p>
          <a:p>
            <a:pPr marL="1200150" lvl="2" indent="-285750">
              <a:buFont typeface="Arial" panose="020B0604020202020204" pitchFamily="34" charset="0"/>
              <a:buChar char="•"/>
            </a:pPr>
            <a:r>
              <a:rPr lang="en-US" dirty="0" smtClean="0"/>
              <a:t>4</a:t>
            </a:r>
            <a:r>
              <a:rPr lang="en-US" baseline="30000" dirty="0" smtClean="0"/>
              <a:t>th</a:t>
            </a:r>
            <a:r>
              <a:rPr lang="en-US" dirty="0" smtClean="0"/>
              <a:t> Column: Difference between 1 &amp; 2</a:t>
            </a:r>
            <a:endParaRPr lang="en-US" dirty="0"/>
          </a:p>
          <a:p>
            <a:pPr marL="742950" lvl="1" indent="-285750">
              <a:buFont typeface="Arial" panose="020B0604020202020204" pitchFamily="34" charset="0"/>
              <a:buChar char="•"/>
            </a:pPr>
            <a:r>
              <a:rPr lang="en-US" dirty="0" smtClean="0"/>
              <a:t>All result matrices summed</a:t>
            </a:r>
            <a:endParaRPr lang="en-US" dirty="0"/>
          </a:p>
          <a:p>
            <a:pPr marL="742950" lvl="1" indent="-285750">
              <a:buFont typeface="Arial" panose="020B0604020202020204" pitchFamily="34" charset="0"/>
              <a:buChar char="•"/>
            </a:pPr>
            <a:r>
              <a:rPr lang="en-US" dirty="0">
                <a:solidFill>
                  <a:srgbClr val="00B050"/>
                </a:solidFill>
              </a:rPr>
              <a:t>Index of summed matrix </a:t>
            </a:r>
            <a:r>
              <a:rPr lang="en-US" dirty="0" smtClean="0">
                <a:solidFill>
                  <a:srgbClr val="00B050"/>
                </a:solidFill>
              </a:rPr>
              <a:t>where column 4 is closest to zero represents the ideal “fatigue threshold” fraction</a:t>
            </a:r>
            <a:endParaRPr lang="en-US" dirty="0">
              <a:solidFill>
                <a:srgbClr val="00B050"/>
              </a:solidFill>
            </a:endParaRP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12" name="Picture 11"/>
          <p:cNvPicPr>
            <a:picLocks noChangeAspect="1"/>
          </p:cNvPicPr>
          <p:nvPr/>
        </p:nvPicPr>
        <p:blipFill>
          <a:blip r:embed="rId2"/>
          <a:stretch>
            <a:fillRect/>
          </a:stretch>
        </p:blipFill>
        <p:spPr>
          <a:xfrm>
            <a:off x="6627022" y="986507"/>
            <a:ext cx="4215199" cy="4507615"/>
          </a:xfrm>
          <a:prstGeom prst="rect">
            <a:avLst/>
          </a:prstGeom>
        </p:spPr>
      </p:pic>
      <p:sp>
        <p:nvSpPr>
          <p:cNvPr id="13" name="Oval 12"/>
          <p:cNvSpPr/>
          <p:nvPr/>
        </p:nvSpPr>
        <p:spPr>
          <a:xfrm>
            <a:off x="10268147" y="2210698"/>
            <a:ext cx="716692" cy="3871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432181" y="5639213"/>
            <a:ext cx="2604880" cy="307777"/>
          </a:xfrm>
          <a:prstGeom prst="rect">
            <a:avLst/>
          </a:prstGeom>
          <a:noFill/>
        </p:spPr>
        <p:txBody>
          <a:bodyPr wrap="none" rtlCol="0">
            <a:spAutoFit/>
          </a:bodyPr>
          <a:lstStyle/>
          <a:p>
            <a:r>
              <a:rPr lang="en-US" sz="1400" i="1" dirty="0" smtClean="0">
                <a:solidFill>
                  <a:srgbClr val="FF0000"/>
                </a:solidFill>
              </a:rPr>
              <a:t>Ideal FATIGUE THRESHOLD = 0.16</a:t>
            </a:r>
          </a:p>
        </p:txBody>
      </p:sp>
    </p:spTree>
    <p:extLst>
      <p:ext uri="{BB962C8B-B14F-4D97-AF65-F5344CB8AC3E}">
        <p14:creationId xmlns:p14="http://schemas.microsoft.com/office/powerpoint/2010/main" val="926295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5541962" cy="1600200"/>
          </a:xfrm>
        </p:spPr>
        <p:txBody>
          <a:bodyPr>
            <a:normAutofit/>
          </a:bodyPr>
          <a:lstStyle/>
          <a:p>
            <a:r>
              <a:rPr lang="en-US" dirty="0"/>
              <a:t>Electrode Sleeve</a:t>
            </a:r>
            <a:br>
              <a:rPr lang="en-US" dirty="0"/>
            </a:br>
            <a:r>
              <a:rPr lang="en-US" sz="1600" dirty="0"/>
              <a:t>Measures muscle activity via electrical signals on the user’s skin  </a:t>
            </a:r>
            <a:br>
              <a:rPr lang="en-US" sz="1600" dirty="0"/>
            </a:br>
            <a:endParaRPr lang="en-US" dirty="0"/>
          </a:p>
        </p:txBody>
      </p:sp>
      <p:sp>
        <p:nvSpPr>
          <p:cNvPr id="4" name="Text Placeholder 3"/>
          <p:cNvSpPr>
            <a:spLocks noGrp="1"/>
          </p:cNvSpPr>
          <p:nvPr>
            <p:ph type="body" sz="half" idx="2"/>
          </p:nvPr>
        </p:nvSpPr>
        <p:spPr>
          <a:xfrm>
            <a:off x="839788" y="1924050"/>
            <a:ext cx="6465887" cy="3811588"/>
          </a:xfrm>
        </p:spPr>
        <p:txBody>
          <a:bodyPr/>
          <a:lstStyle/>
          <a:p>
            <a:pPr marL="285750" indent="-285750">
              <a:lnSpc>
                <a:spcPct val="100000"/>
              </a:lnSpc>
              <a:buFont typeface="Arial" panose="020B0604020202020204" pitchFamily="34" charset="0"/>
              <a:buChar char="•"/>
            </a:pPr>
            <a:r>
              <a:rPr lang="en-US" dirty="0"/>
              <a:t>Electromyography</a:t>
            </a:r>
          </a:p>
          <a:p>
            <a:pPr marL="742950" lvl="1" indent="-285750">
              <a:lnSpc>
                <a:spcPct val="100000"/>
              </a:lnSpc>
              <a:buFont typeface="Arial" panose="020B0604020202020204" pitchFamily="34" charset="0"/>
              <a:buChar char="•"/>
            </a:pPr>
            <a:r>
              <a:rPr lang="en-US" dirty="0"/>
              <a:t>Activated motor units in muscles produce voltage differentials</a:t>
            </a:r>
          </a:p>
          <a:p>
            <a:pPr marL="742950" lvl="1" indent="-285750">
              <a:lnSpc>
                <a:spcPct val="100000"/>
              </a:lnSpc>
              <a:buFont typeface="Arial" panose="020B0604020202020204" pitchFamily="34" charset="0"/>
              <a:buChar char="•"/>
            </a:pPr>
            <a:r>
              <a:rPr lang="en-US" dirty="0"/>
              <a:t>Amplitude:  &lt; 10 mV</a:t>
            </a:r>
          </a:p>
          <a:p>
            <a:pPr marL="742950" lvl="1" indent="-285750">
              <a:lnSpc>
                <a:spcPct val="100000"/>
              </a:lnSpc>
              <a:buFont typeface="Arial" panose="020B0604020202020204" pitchFamily="34" charset="0"/>
              <a:buChar char="•"/>
            </a:pPr>
            <a:r>
              <a:rPr lang="en-US" dirty="0"/>
              <a:t>Frequency Range:  20 – 500 Hz</a:t>
            </a:r>
          </a:p>
          <a:p>
            <a:pPr marL="285750" indent="-285750">
              <a:lnSpc>
                <a:spcPct val="100000"/>
              </a:lnSpc>
              <a:buFont typeface="Arial" panose="020B0604020202020204" pitchFamily="34" charset="0"/>
              <a:buChar char="•"/>
            </a:pPr>
            <a:r>
              <a:rPr lang="en-US" dirty="0"/>
              <a:t>Electrode Styles</a:t>
            </a:r>
          </a:p>
          <a:p>
            <a:pPr marL="742950" lvl="1" indent="-285750">
              <a:lnSpc>
                <a:spcPct val="100000"/>
              </a:lnSpc>
              <a:buFont typeface="Arial" panose="020B0604020202020204" pitchFamily="34" charset="0"/>
              <a:buChar char="•"/>
            </a:pPr>
            <a:r>
              <a:rPr lang="en-US" dirty="0"/>
              <a:t>Needles inserted into the muscle (</a:t>
            </a:r>
            <a:r>
              <a:rPr lang="en-US" dirty="0">
                <a:solidFill>
                  <a:srgbClr val="FF0000"/>
                </a:solidFill>
              </a:rPr>
              <a:t>OUCH!</a:t>
            </a:r>
            <a:r>
              <a:rPr lang="en-US" dirty="0"/>
              <a:t>)</a:t>
            </a:r>
          </a:p>
          <a:p>
            <a:pPr marL="742950" lvl="1" indent="-285750">
              <a:lnSpc>
                <a:spcPct val="100000"/>
              </a:lnSpc>
              <a:buFont typeface="Arial" panose="020B0604020202020204" pitchFamily="34" charset="0"/>
              <a:buChar char="•"/>
            </a:pPr>
            <a:r>
              <a:rPr lang="en-US" dirty="0"/>
              <a:t>Contacts placed onto skin surface (</a:t>
            </a:r>
            <a:r>
              <a:rPr lang="en-US" dirty="0">
                <a:solidFill>
                  <a:srgbClr val="00B050"/>
                </a:solidFill>
              </a:rPr>
              <a:t>MUCH BETTER </a:t>
            </a:r>
            <a:r>
              <a:rPr lang="en-US" dirty="0">
                <a:solidFill>
                  <a:srgbClr val="00B050"/>
                </a:solidFill>
                <a:sym typeface="Wingdings" panose="05000000000000000000" pitchFamily="2" charset="2"/>
              </a:rPr>
              <a:t></a:t>
            </a:r>
            <a:r>
              <a:rPr lang="en-US" dirty="0">
                <a:sym typeface="Wingdings" panose="05000000000000000000" pitchFamily="2" charset="2"/>
              </a:rPr>
              <a:t>)</a:t>
            </a:r>
            <a:endParaRPr lang="en-US" dirty="0"/>
          </a:p>
          <a:p>
            <a:pPr marL="285750" indent="-285750">
              <a:lnSpc>
                <a:spcPct val="100000"/>
              </a:lnSpc>
              <a:buFont typeface="Arial" panose="020B0604020202020204" pitchFamily="34" charset="0"/>
              <a:buChar char="•"/>
            </a:pPr>
            <a:r>
              <a:rPr lang="en-US" dirty="0"/>
              <a:t>Implementation</a:t>
            </a:r>
          </a:p>
          <a:p>
            <a:pPr marL="742950" lvl="1" indent="-285750">
              <a:lnSpc>
                <a:spcPct val="100000"/>
              </a:lnSpc>
              <a:buFont typeface="Arial" panose="020B0604020202020204" pitchFamily="34" charset="0"/>
              <a:buChar char="•"/>
            </a:pPr>
            <a:r>
              <a:rPr lang="en-US" dirty="0"/>
              <a:t>Followed example from Muscle Sensor website</a:t>
            </a:r>
          </a:p>
          <a:p>
            <a:pPr marL="742950" lvl="1" indent="-285750">
              <a:lnSpc>
                <a:spcPct val="100000"/>
              </a:lnSpc>
              <a:buFont typeface="Arial" panose="020B0604020202020204" pitchFamily="34" charset="0"/>
              <a:buChar char="•"/>
            </a:pPr>
            <a:r>
              <a:rPr lang="en-US" dirty="0"/>
              <a:t>Uses conductive fabric as surface electrodes</a:t>
            </a:r>
          </a:p>
          <a:p>
            <a:pPr marL="742950" lvl="1" indent="-285750">
              <a:lnSpc>
                <a:spcPct val="100000"/>
              </a:lnSpc>
              <a:buFont typeface="Arial" panose="020B0604020202020204" pitchFamily="34" charset="0"/>
              <a:buChar char="•"/>
            </a:pPr>
            <a:r>
              <a:rPr lang="en-US" dirty="0"/>
              <a:t>Uses button snaps to easily connect leads to Muscle Sensor</a:t>
            </a:r>
          </a:p>
          <a:p>
            <a:pPr marL="742950" lvl="1" indent="-285750">
              <a:lnSpc>
                <a:spcPct val="100000"/>
              </a:lnSpc>
              <a:buFont typeface="Arial" panose="020B0604020202020204" pitchFamily="34" charset="0"/>
              <a:buChar char="•"/>
            </a:pPr>
            <a:r>
              <a:rPr lang="en-US" dirty="0"/>
              <a:t>Wetting electrodes before use greatly reduces signal noise and fluctuations</a:t>
            </a:r>
          </a:p>
          <a:p>
            <a:pPr marL="742950" lvl="1" indent="-285750">
              <a:lnSpc>
                <a:spcPct val="150000"/>
              </a:lnSpc>
              <a:buFont typeface="Wingdings" panose="05000000000000000000" pitchFamily="2" charset="2"/>
              <a:buChar char="§"/>
            </a:pPr>
            <a:endParaRPr lang="en-US" dirty="0"/>
          </a:p>
        </p:txBody>
      </p:sp>
      <p:pic>
        <p:nvPicPr>
          <p:cNvPr id="6" name="Content Placeholder 5"/>
          <p:cNvPicPr>
            <a:picLocks noGrp="1" noChangeAspect="1"/>
          </p:cNvPicPr>
          <p:nvPr>
            <p:ph idx="1"/>
          </p:nvPr>
        </p:nvPicPr>
        <p:blipFill>
          <a:blip r:embed="rId2"/>
          <a:stretch>
            <a:fillRect/>
          </a:stretch>
        </p:blipFill>
        <p:spPr>
          <a:xfrm>
            <a:off x="6872653" y="628757"/>
            <a:ext cx="3014298" cy="2008274"/>
          </a:xfrm>
          <a:prstGeom prst="rect">
            <a:avLst/>
          </a:prstGeom>
          <a:noFill/>
          <a:ln w="12700">
            <a:solidFill>
              <a:schemeClr val="tx1"/>
            </a:solidFill>
          </a:ln>
        </p:spPr>
      </p:pic>
      <p:sp>
        <p:nvSpPr>
          <p:cNvPr id="10" name="TextBox 9"/>
          <p:cNvSpPr txBox="1"/>
          <p:nvPr/>
        </p:nvSpPr>
        <p:spPr>
          <a:xfrm>
            <a:off x="6715125" y="2686050"/>
            <a:ext cx="3361754" cy="307777"/>
          </a:xfrm>
          <a:prstGeom prst="rect">
            <a:avLst/>
          </a:prstGeom>
          <a:noFill/>
        </p:spPr>
        <p:txBody>
          <a:bodyPr wrap="none" rtlCol="0">
            <a:spAutoFit/>
          </a:bodyPr>
          <a:lstStyle/>
          <a:p>
            <a:r>
              <a:rPr lang="en-US" sz="1400" i="1" dirty="0"/>
              <a:t>Example sleeve from Muscle Sensor website</a:t>
            </a:r>
          </a:p>
        </p:txBody>
      </p:sp>
      <p:sp>
        <p:nvSpPr>
          <p:cNvPr id="13" name="TextBox 12"/>
          <p:cNvSpPr txBox="1"/>
          <p:nvPr/>
        </p:nvSpPr>
        <p:spPr>
          <a:xfrm>
            <a:off x="7972425" y="5665986"/>
            <a:ext cx="2965748" cy="307777"/>
          </a:xfrm>
          <a:prstGeom prst="rect">
            <a:avLst/>
          </a:prstGeom>
          <a:noFill/>
        </p:spPr>
        <p:txBody>
          <a:bodyPr wrap="none" rtlCol="0">
            <a:spAutoFit/>
          </a:bodyPr>
          <a:lstStyle/>
          <a:p>
            <a:r>
              <a:rPr lang="en-US" sz="1400" i="1" dirty="0"/>
              <a:t>The three sleeves made for our project</a:t>
            </a:r>
          </a:p>
        </p:txBody>
      </p:sp>
      <p:pic>
        <p:nvPicPr>
          <p:cNvPr id="2050" name="Picture 2" descr="http://www.texaswatchdog.org/files/threeamigo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1377" y="3280971"/>
            <a:ext cx="2246598" cy="228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710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4560887" cy="1600200"/>
          </a:xfrm>
        </p:spPr>
        <p:txBody>
          <a:bodyPr>
            <a:normAutofit/>
          </a:bodyPr>
          <a:lstStyle/>
          <a:p>
            <a:r>
              <a:rPr lang="en-US" dirty="0"/>
              <a:t>Muscle Sensor V3</a:t>
            </a:r>
            <a:br>
              <a:rPr lang="en-US" dirty="0"/>
            </a:br>
            <a:r>
              <a:rPr lang="en-US" sz="1600" dirty="0"/>
              <a:t>Conditions the electrode’s signal to work with the analog-to-digital converter on the Arduino</a:t>
            </a:r>
            <a:br>
              <a:rPr lang="en-US" sz="1600" dirty="0"/>
            </a:br>
            <a:endParaRPr lang="en-US" dirty="0"/>
          </a:p>
        </p:txBody>
      </p:sp>
      <p:pic>
        <p:nvPicPr>
          <p:cNvPr id="5" name="Content Placeholder 4"/>
          <p:cNvPicPr>
            <a:picLocks noGrp="1" noChangeAspect="1"/>
          </p:cNvPicPr>
          <p:nvPr>
            <p:ph idx="1"/>
          </p:nvPr>
        </p:nvPicPr>
        <p:blipFill>
          <a:blip r:embed="rId2"/>
          <a:stretch>
            <a:fillRect/>
          </a:stretch>
        </p:blipFill>
        <p:spPr>
          <a:xfrm>
            <a:off x="5648325" y="2076450"/>
            <a:ext cx="4989593" cy="3338297"/>
          </a:xfrm>
          <a:prstGeom prst="rect">
            <a:avLst/>
          </a:prstGeom>
        </p:spPr>
      </p:pic>
      <p:sp>
        <p:nvSpPr>
          <p:cNvPr id="4" name="Text Placeholder 3"/>
          <p:cNvSpPr>
            <a:spLocks noGrp="1"/>
          </p:cNvSpPr>
          <p:nvPr>
            <p:ph type="body" sz="half" idx="2"/>
          </p:nvPr>
        </p:nvSpPr>
        <p:spPr>
          <a:xfrm>
            <a:off x="839788" y="2057400"/>
            <a:ext cx="4465637" cy="3811588"/>
          </a:xfrm>
        </p:spPr>
        <p:txBody>
          <a:bodyPr/>
          <a:lstStyle/>
          <a:p>
            <a:pPr marL="285750" indent="-285750">
              <a:lnSpc>
                <a:spcPct val="100000"/>
              </a:lnSpc>
              <a:buFont typeface="Arial" panose="020B0604020202020204" pitchFamily="34" charset="0"/>
              <a:buChar char="•"/>
            </a:pPr>
            <a:r>
              <a:rPr lang="en-US" dirty="0"/>
              <a:t>Amplify</a:t>
            </a:r>
          </a:p>
          <a:p>
            <a:pPr marL="742950" lvl="1" indent="-285750">
              <a:lnSpc>
                <a:spcPct val="100000"/>
              </a:lnSpc>
              <a:buFont typeface="Arial" panose="020B0604020202020204" pitchFamily="34" charset="0"/>
              <a:buChar char="•"/>
            </a:pPr>
            <a:r>
              <a:rPr lang="en-US" dirty="0"/>
              <a:t>Input signal from electrodes is weak ( ~10 mv )</a:t>
            </a:r>
          </a:p>
          <a:p>
            <a:pPr marL="742950" lvl="1" indent="-285750">
              <a:lnSpc>
                <a:spcPct val="100000"/>
              </a:lnSpc>
              <a:buFont typeface="Arial" panose="020B0604020202020204" pitchFamily="34" charset="0"/>
              <a:buChar char="•"/>
            </a:pPr>
            <a:r>
              <a:rPr lang="en-US" dirty="0"/>
              <a:t>Boosts signal up to + supply voltage ( 5 V )</a:t>
            </a:r>
          </a:p>
          <a:p>
            <a:pPr marL="285750" indent="-285750">
              <a:lnSpc>
                <a:spcPct val="100000"/>
              </a:lnSpc>
              <a:buFont typeface="Arial" panose="020B0604020202020204" pitchFamily="34" charset="0"/>
              <a:buChar char="•"/>
            </a:pPr>
            <a:r>
              <a:rPr lang="en-US" dirty="0"/>
              <a:t>Rectify</a:t>
            </a:r>
          </a:p>
          <a:p>
            <a:pPr marL="742950" lvl="1" indent="-285750">
              <a:lnSpc>
                <a:spcPct val="100000"/>
              </a:lnSpc>
              <a:buFont typeface="Arial" panose="020B0604020202020204" pitchFamily="34" charset="0"/>
              <a:buChar char="•"/>
            </a:pPr>
            <a:r>
              <a:rPr lang="en-US" dirty="0"/>
              <a:t>Transforms +/- signal to + only </a:t>
            </a:r>
          </a:p>
          <a:p>
            <a:pPr marL="285750" indent="-285750">
              <a:lnSpc>
                <a:spcPct val="100000"/>
              </a:lnSpc>
              <a:buFont typeface="Arial" panose="020B0604020202020204" pitchFamily="34" charset="0"/>
              <a:buChar char="•"/>
            </a:pPr>
            <a:r>
              <a:rPr lang="en-US" dirty="0"/>
              <a:t>Smooth</a:t>
            </a:r>
          </a:p>
          <a:p>
            <a:pPr marL="742950" lvl="1" indent="-285750">
              <a:lnSpc>
                <a:spcPct val="100000"/>
              </a:lnSpc>
              <a:buFont typeface="Arial" panose="020B0604020202020204" pitchFamily="34" charset="0"/>
              <a:buChar char="•"/>
            </a:pPr>
            <a:r>
              <a:rPr lang="en-US" dirty="0"/>
              <a:t>Integrates the rectified signal</a:t>
            </a:r>
          </a:p>
          <a:p>
            <a:pPr marL="742950" lvl="1" indent="-285750">
              <a:lnSpc>
                <a:spcPct val="150000"/>
              </a:lnSpc>
              <a:buFont typeface="Wingdings" panose="05000000000000000000" pitchFamily="2" charset="2"/>
              <a:buChar char="§"/>
            </a:pPr>
            <a:endParaRPr lang="en-US" dirty="0"/>
          </a:p>
        </p:txBody>
      </p:sp>
      <p:sp>
        <p:nvSpPr>
          <p:cNvPr id="7" name="TextBox 6"/>
          <p:cNvSpPr txBox="1"/>
          <p:nvPr/>
        </p:nvSpPr>
        <p:spPr>
          <a:xfrm>
            <a:off x="7756357" y="2085975"/>
            <a:ext cx="779381" cy="276999"/>
          </a:xfrm>
          <a:prstGeom prst="rect">
            <a:avLst/>
          </a:prstGeom>
          <a:noFill/>
        </p:spPr>
        <p:txBody>
          <a:bodyPr wrap="none" rtlCol="0">
            <a:spAutoFit/>
          </a:bodyPr>
          <a:lstStyle/>
          <a:p>
            <a:r>
              <a:rPr lang="en-US" sz="1200" i="1" dirty="0">
                <a:solidFill>
                  <a:srgbClr val="FF0000"/>
                </a:solidFill>
              </a:rPr>
              <a:t>Amplified</a:t>
            </a:r>
          </a:p>
        </p:txBody>
      </p:sp>
      <p:sp>
        <p:nvSpPr>
          <p:cNvPr id="8" name="TextBox 7"/>
          <p:cNvSpPr txBox="1"/>
          <p:nvPr/>
        </p:nvSpPr>
        <p:spPr>
          <a:xfrm>
            <a:off x="7784153" y="3190875"/>
            <a:ext cx="723788" cy="276999"/>
          </a:xfrm>
          <a:prstGeom prst="rect">
            <a:avLst/>
          </a:prstGeom>
          <a:noFill/>
        </p:spPr>
        <p:txBody>
          <a:bodyPr wrap="none" rtlCol="0">
            <a:spAutoFit/>
          </a:bodyPr>
          <a:lstStyle/>
          <a:p>
            <a:r>
              <a:rPr lang="en-US" sz="1200" i="1" dirty="0">
                <a:solidFill>
                  <a:srgbClr val="FF0000"/>
                </a:solidFill>
              </a:rPr>
              <a:t>Rectified</a:t>
            </a:r>
          </a:p>
        </p:txBody>
      </p:sp>
      <p:sp>
        <p:nvSpPr>
          <p:cNvPr id="9" name="TextBox 8"/>
          <p:cNvSpPr txBox="1"/>
          <p:nvPr/>
        </p:nvSpPr>
        <p:spPr>
          <a:xfrm>
            <a:off x="7738724" y="4295775"/>
            <a:ext cx="814647" cy="276999"/>
          </a:xfrm>
          <a:prstGeom prst="rect">
            <a:avLst/>
          </a:prstGeom>
          <a:noFill/>
        </p:spPr>
        <p:txBody>
          <a:bodyPr wrap="none" rtlCol="0">
            <a:spAutoFit/>
          </a:bodyPr>
          <a:lstStyle/>
          <a:p>
            <a:r>
              <a:rPr lang="en-US" sz="1200" i="1" dirty="0">
                <a:solidFill>
                  <a:srgbClr val="FF0000"/>
                </a:solidFill>
              </a:rPr>
              <a:t>Smoothed</a:t>
            </a:r>
          </a:p>
        </p:txBody>
      </p:sp>
      <p:pic>
        <p:nvPicPr>
          <p:cNvPr id="11" name="Picture 10"/>
          <p:cNvPicPr>
            <a:picLocks noChangeAspect="1"/>
          </p:cNvPicPr>
          <p:nvPr/>
        </p:nvPicPr>
        <p:blipFill>
          <a:blip r:embed="rId3"/>
          <a:stretch>
            <a:fillRect/>
          </a:stretch>
        </p:blipFill>
        <p:spPr>
          <a:xfrm>
            <a:off x="1744207" y="4666857"/>
            <a:ext cx="1810537" cy="1810537"/>
          </a:xfrm>
          <a:prstGeom prst="rect">
            <a:avLst/>
          </a:prstGeom>
        </p:spPr>
      </p:pic>
    </p:spTree>
    <p:extLst>
      <p:ext uri="{BB962C8B-B14F-4D97-AF65-F5344CB8AC3E}">
        <p14:creationId xmlns:p14="http://schemas.microsoft.com/office/powerpoint/2010/main" val="236846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Information</a:t>
            </a:r>
            <a:endParaRPr lang="en-US" dirty="0"/>
          </a:p>
        </p:txBody>
      </p:sp>
      <p:sp>
        <p:nvSpPr>
          <p:cNvPr id="4" name="TextBox 3"/>
          <p:cNvSpPr txBox="1"/>
          <p:nvPr/>
        </p:nvSpPr>
        <p:spPr>
          <a:xfrm>
            <a:off x="838200" y="1735545"/>
            <a:ext cx="3379695" cy="461665"/>
          </a:xfrm>
          <a:prstGeom prst="rect">
            <a:avLst/>
          </a:prstGeom>
          <a:noFill/>
        </p:spPr>
        <p:txBody>
          <a:bodyPr wrap="square" rtlCol="0">
            <a:spAutoFit/>
          </a:bodyPr>
          <a:lstStyle/>
          <a:p>
            <a:r>
              <a:rPr lang="en-US" sz="2400" b="1" u="sng" dirty="0" smtClean="0">
                <a:solidFill>
                  <a:prstClr val="black"/>
                </a:solidFill>
              </a:rPr>
              <a:t>Students:</a:t>
            </a:r>
          </a:p>
        </p:txBody>
      </p:sp>
      <p:sp>
        <p:nvSpPr>
          <p:cNvPr id="5" name="TextBox 4"/>
          <p:cNvSpPr txBox="1"/>
          <p:nvPr/>
        </p:nvSpPr>
        <p:spPr>
          <a:xfrm>
            <a:off x="1434353" y="2407905"/>
            <a:ext cx="6385671" cy="400110"/>
          </a:xfrm>
          <a:prstGeom prst="rect">
            <a:avLst/>
          </a:prstGeom>
          <a:noFill/>
        </p:spPr>
        <p:txBody>
          <a:bodyPr wrap="square" rtlCol="0">
            <a:spAutoFit/>
          </a:bodyPr>
          <a:lstStyle/>
          <a:p>
            <a:r>
              <a:rPr lang="en-US" sz="2000" dirty="0" smtClean="0">
                <a:solidFill>
                  <a:prstClr val="black"/>
                </a:solidFill>
              </a:rPr>
              <a:t>Ahmed </a:t>
            </a:r>
            <a:r>
              <a:rPr lang="en-US" sz="2000" dirty="0" err="1" smtClean="0">
                <a:solidFill>
                  <a:prstClr val="black"/>
                </a:solidFill>
              </a:rPr>
              <a:t>Abdulkareem</a:t>
            </a:r>
            <a:r>
              <a:rPr lang="en-US" sz="2000" dirty="0" smtClean="0">
                <a:solidFill>
                  <a:prstClr val="black"/>
                </a:solidFill>
              </a:rPr>
              <a:t> - Undergraduate Computer Engineer</a:t>
            </a:r>
            <a:endParaRPr lang="en-US" sz="2000" dirty="0">
              <a:solidFill>
                <a:prstClr val="black"/>
              </a:solidFill>
            </a:endParaRPr>
          </a:p>
        </p:txBody>
      </p:sp>
      <p:sp>
        <p:nvSpPr>
          <p:cNvPr id="6" name="TextBox 5"/>
          <p:cNvSpPr txBox="1"/>
          <p:nvPr/>
        </p:nvSpPr>
        <p:spPr>
          <a:xfrm>
            <a:off x="1434354" y="3006760"/>
            <a:ext cx="6176682" cy="400110"/>
          </a:xfrm>
          <a:prstGeom prst="rect">
            <a:avLst/>
          </a:prstGeom>
          <a:noFill/>
        </p:spPr>
        <p:txBody>
          <a:bodyPr wrap="square" rtlCol="0">
            <a:spAutoFit/>
          </a:bodyPr>
          <a:lstStyle/>
          <a:p>
            <a:r>
              <a:rPr lang="en-US" sz="2000" dirty="0" smtClean="0">
                <a:solidFill>
                  <a:prstClr val="black"/>
                </a:solidFill>
              </a:rPr>
              <a:t>Hai Dang Hoang - Undergraduate Computer Engineer</a:t>
            </a:r>
            <a:endParaRPr lang="en-US" sz="2000" dirty="0">
              <a:solidFill>
                <a:prstClr val="black"/>
              </a:solidFill>
            </a:endParaRPr>
          </a:p>
        </p:txBody>
      </p:sp>
      <p:sp>
        <p:nvSpPr>
          <p:cNvPr id="7" name="TextBox 6"/>
          <p:cNvSpPr txBox="1"/>
          <p:nvPr/>
        </p:nvSpPr>
        <p:spPr>
          <a:xfrm>
            <a:off x="1434354" y="3605615"/>
            <a:ext cx="6176682" cy="400110"/>
          </a:xfrm>
          <a:prstGeom prst="rect">
            <a:avLst/>
          </a:prstGeom>
          <a:noFill/>
        </p:spPr>
        <p:txBody>
          <a:bodyPr wrap="square" rtlCol="0">
            <a:spAutoFit/>
          </a:bodyPr>
          <a:lstStyle/>
          <a:p>
            <a:r>
              <a:rPr lang="en-US" sz="2000" dirty="0" smtClean="0">
                <a:solidFill>
                  <a:prstClr val="black"/>
                </a:solidFill>
              </a:rPr>
              <a:t>Todd Harlow - Undergraduate Computer Engineer</a:t>
            </a:r>
            <a:endParaRPr lang="en-US" sz="2000" dirty="0">
              <a:solidFill>
                <a:prstClr val="black"/>
              </a:solidFill>
            </a:endParaRPr>
          </a:p>
        </p:txBody>
      </p:sp>
      <p:sp>
        <p:nvSpPr>
          <p:cNvPr id="8" name="TextBox 7"/>
          <p:cNvSpPr txBox="1"/>
          <p:nvPr/>
        </p:nvSpPr>
        <p:spPr>
          <a:xfrm>
            <a:off x="1434354" y="4220326"/>
            <a:ext cx="6176682" cy="400110"/>
          </a:xfrm>
          <a:prstGeom prst="rect">
            <a:avLst/>
          </a:prstGeom>
          <a:noFill/>
        </p:spPr>
        <p:txBody>
          <a:bodyPr wrap="square" rtlCol="0">
            <a:spAutoFit/>
          </a:bodyPr>
          <a:lstStyle/>
          <a:p>
            <a:r>
              <a:rPr lang="en-US" sz="2000" dirty="0" smtClean="0">
                <a:solidFill>
                  <a:prstClr val="black"/>
                </a:solidFill>
              </a:rPr>
              <a:t>Thanh Tien  Truong - Undergraduate Computer Engineer</a:t>
            </a:r>
            <a:endParaRPr lang="en-US" sz="2000" dirty="0">
              <a:solidFill>
                <a:prstClr val="black"/>
              </a:solidFill>
            </a:endParaRPr>
          </a:p>
        </p:txBody>
      </p:sp>
      <p:sp>
        <p:nvSpPr>
          <p:cNvPr id="9" name="TextBox 8"/>
          <p:cNvSpPr txBox="1"/>
          <p:nvPr/>
        </p:nvSpPr>
        <p:spPr>
          <a:xfrm>
            <a:off x="838200" y="4865199"/>
            <a:ext cx="3379695" cy="461665"/>
          </a:xfrm>
          <a:prstGeom prst="rect">
            <a:avLst/>
          </a:prstGeom>
          <a:noFill/>
        </p:spPr>
        <p:txBody>
          <a:bodyPr wrap="square" rtlCol="0">
            <a:spAutoFit/>
          </a:bodyPr>
          <a:lstStyle/>
          <a:p>
            <a:r>
              <a:rPr lang="en-US" sz="2400" b="1" u="sng" dirty="0" smtClean="0">
                <a:solidFill>
                  <a:prstClr val="black"/>
                </a:solidFill>
              </a:rPr>
              <a:t>Supervisor:</a:t>
            </a:r>
          </a:p>
        </p:txBody>
      </p:sp>
      <p:sp>
        <p:nvSpPr>
          <p:cNvPr id="10" name="TextBox 9"/>
          <p:cNvSpPr txBox="1"/>
          <p:nvPr/>
        </p:nvSpPr>
        <p:spPr>
          <a:xfrm>
            <a:off x="1434354" y="5618091"/>
            <a:ext cx="6176682" cy="400110"/>
          </a:xfrm>
          <a:prstGeom prst="rect">
            <a:avLst/>
          </a:prstGeom>
          <a:noFill/>
        </p:spPr>
        <p:txBody>
          <a:bodyPr wrap="square" rtlCol="0">
            <a:spAutoFit/>
          </a:bodyPr>
          <a:lstStyle/>
          <a:p>
            <a:r>
              <a:rPr lang="en-US" sz="2000" dirty="0" smtClean="0">
                <a:solidFill>
                  <a:prstClr val="black"/>
                </a:solidFill>
              </a:rPr>
              <a:t>Mark Faust - </a:t>
            </a:r>
            <a:r>
              <a:rPr lang="en-US" sz="2000" dirty="0">
                <a:solidFill>
                  <a:prstClr val="black"/>
                </a:solidFill>
              </a:rPr>
              <a:t>Assistant </a:t>
            </a:r>
            <a:r>
              <a:rPr lang="en-US" sz="2000" dirty="0" smtClean="0">
                <a:solidFill>
                  <a:prstClr val="black"/>
                </a:solidFill>
              </a:rPr>
              <a:t>Professor</a:t>
            </a:r>
            <a:endParaRPr lang="en-US" sz="2000" dirty="0">
              <a:solidFill>
                <a:prstClr val="black"/>
              </a:solidFill>
            </a:endParaRPr>
          </a:p>
        </p:txBody>
      </p:sp>
    </p:spTree>
    <p:extLst>
      <p:ext uri="{BB962C8B-B14F-4D97-AF65-F5344CB8AC3E}">
        <p14:creationId xmlns:p14="http://schemas.microsoft.com/office/powerpoint/2010/main" val="41917859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Arduino</a:t>
            </a:r>
            <a:endParaRPr lang="en-US" dirty="0"/>
          </a:p>
        </p:txBody>
      </p:sp>
      <p:sp>
        <p:nvSpPr>
          <p:cNvPr id="3" name="Title 1"/>
          <p:cNvSpPr txBox="1">
            <a:spLocks/>
          </p:cNvSpPr>
          <p:nvPr/>
        </p:nvSpPr>
        <p:spPr>
          <a:xfrm>
            <a:off x="484603" y="1862394"/>
            <a:ext cx="10515600" cy="35243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itchFamily="34" charset="0"/>
              <a:buChar char="•"/>
            </a:pPr>
            <a:r>
              <a:rPr lang="en-US" sz="2400" dirty="0" smtClean="0"/>
              <a:t>Analog-to-Digital Converter </a:t>
            </a:r>
          </a:p>
          <a:p>
            <a:pPr>
              <a:lnSpc>
                <a:spcPct val="100000"/>
              </a:lnSpc>
            </a:pPr>
            <a:r>
              <a:rPr lang="en-US" sz="2400" dirty="0" smtClean="0"/>
              <a:t>     </a:t>
            </a:r>
            <a:r>
              <a:rPr lang="en-US" sz="2000" dirty="0" smtClean="0"/>
              <a:t>  Converts analog signal from Muscle Sensor V3</a:t>
            </a:r>
          </a:p>
          <a:p>
            <a:pPr marL="342900" indent="-342900">
              <a:lnSpc>
                <a:spcPct val="100000"/>
              </a:lnSpc>
              <a:buFont typeface="Arial" pitchFamily="34" charset="0"/>
              <a:buChar char="•"/>
            </a:pPr>
            <a:r>
              <a:rPr lang="en-US" sz="2400" dirty="0" smtClean="0"/>
              <a:t>Timer</a:t>
            </a:r>
          </a:p>
          <a:p>
            <a:pPr>
              <a:lnSpc>
                <a:spcPct val="100000"/>
              </a:lnSpc>
            </a:pPr>
            <a:r>
              <a:rPr lang="en-US" sz="2400" dirty="0" smtClean="0"/>
              <a:t>      </a:t>
            </a:r>
            <a:r>
              <a:rPr lang="en-US" sz="2000" dirty="0" smtClean="0"/>
              <a:t>Generates interrupts for 1kHz sample rate</a:t>
            </a:r>
          </a:p>
          <a:p>
            <a:pPr marL="342900" indent="-342900">
              <a:lnSpc>
                <a:spcPct val="100000"/>
              </a:lnSpc>
              <a:buFont typeface="Arial" pitchFamily="34" charset="0"/>
              <a:buChar char="•"/>
            </a:pPr>
            <a:r>
              <a:rPr lang="en-US" sz="2400" dirty="0" smtClean="0"/>
              <a:t>SPI</a:t>
            </a:r>
          </a:p>
          <a:p>
            <a:pPr>
              <a:lnSpc>
                <a:spcPct val="100000"/>
              </a:lnSpc>
            </a:pPr>
            <a:r>
              <a:rPr lang="en-US" sz="2400" dirty="0" smtClean="0"/>
              <a:t>      </a:t>
            </a:r>
            <a:r>
              <a:rPr lang="en-US" sz="2000" dirty="0" smtClean="0"/>
              <a:t>Communicates with Bluetooth device</a:t>
            </a:r>
          </a:p>
          <a:p>
            <a:pPr marL="342900" indent="-342900">
              <a:lnSpc>
                <a:spcPct val="100000"/>
              </a:lnSpc>
              <a:buFont typeface="Arial" pitchFamily="34" charset="0"/>
              <a:buChar char="•"/>
            </a:pPr>
            <a:r>
              <a:rPr lang="en-US" sz="2400" dirty="0" smtClean="0"/>
              <a:t>Main processor</a:t>
            </a:r>
          </a:p>
          <a:p>
            <a:pPr>
              <a:lnSpc>
                <a:spcPct val="100000"/>
              </a:lnSpc>
            </a:pPr>
            <a:r>
              <a:rPr lang="en-US" sz="2400" dirty="0" smtClean="0"/>
              <a:t>       </a:t>
            </a:r>
            <a:r>
              <a:rPr lang="en-US" sz="2000" dirty="0" smtClean="0"/>
              <a:t>Implements algorithm detect muscle fatigue</a:t>
            </a:r>
          </a:p>
          <a:p>
            <a:pPr>
              <a:lnSpc>
                <a:spcPct val="100000"/>
              </a:lnSpc>
            </a:pPr>
            <a:r>
              <a:rPr lang="en-US" sz="2400" dirty="0" smtClean="0"/>
              <a:t>       </a:t>
            </a:r>
            <a:r>
              <a:rPr lang="en-US" sz="2000" dirty="0" smtClean="0"/>
              <a:t>and rep count</a:t>
            </a:r>
            <a:endParaRPr lang="en-US" sz="24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617" y="2138765"/>
            <a:ext cx="4787173" cy="3293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7236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519" y="313031"/>
            <a:ext cx="10515600" cy="1325563"/>
          </a:xfrm>
        </p:spPr>
        <p:txBody>
          <a:bodyPr/>
          <a:lstStyle/>
          <a:p>
            <a:r>
              <a:rPr lang="en-US" dirty="0" smtClean="0"/>
              <a:t>Bluetooth Device</a:t>
            </a:r>
            <a:endParaRPr lang="en-US" dirty="0"/>
          </a:p>
        </p:txBody>
      </p:sp>
      <p:sp>
        <p:nvSpPr>
          <p:cNvPr id="6" name="TextBox 5"/>
          <p:cNvSpPr txBox="1"/>
          <p:nvPr/>
        </p:nvSpPr>
        <p:spPr>
          <a:xfrm>
            <a:off x="597519" y="1664173"/>
            <a:ext cx="6172200" cy="461665"/>
          </a:xfrm>
          <a:prstGeom prst="rect">
            <a:avLst/>
          </a:prstGeom>
          <a:noFill/>
        </p:spPr>
        <p:txBody>
          <a:bodyPr wrap="square" rtlCol="0">
            <a:spAutoFit/>
          </a:bodyPr>
          <a:lstStyle/>
          <a:p>
            <a:r>
              <a:rPr lang="en-US" sz="2400" dirty="0" smtClean="0"/>
              <a:t>Technical Specifications</a:t>
            </a:r>
            <a:endParaRPr lang="en-US" sz="2400" dirty="0"/>
          </a:p>
        </p:txBody>
      </p:sp>
      <p:sp>
        <p:nvSpPr>
          <p:cNvPr id="7" name="TextBox 6"/>
          <p:cNvSpPr txBox="1"/>
          <p:nvPr/>
        </p:nvSpPr>
        <p:spPr>
          <a:xfrm>
            <a:off x="838200" y="2396035"/>
            <a:ext cx="5190565" cy="1323439"/>
          </a:xfrm>
          <a:prstGeom prst="rect">
            <a:avLst/>
          </a:prstGeom>
          <a:noFill/>
        </p:spPr>
        <p:txBody>
          <a:bodyPr wrap="square" rtlCol="0">
            <a:spAutoFit/>
          </a:bodyPr>
          <a:lstStyle/>
          <a:p>
            <a:pPr marL="342900" lvl="1" indent="-342900">
              <a:buFont typeface="Wingdings" pitchFamily="2" charset="2"/>
              <a:buChar char="§"/>
            </a:pPr>
            <a:r>
              <a:rPr lang="en-US" sz="2000" dirty="0" smtClean="0"/>
              <a:t>ARM Cortex M0 core running at 16 MHz</a:t>
            </a:r>
          </a:p>
          <a:p>
            <a:pPr marL="342900" lvl="1" indent="-342900">
              <a:buFont typeface="Wingdings" pitchFamily="2" charset="2"/>
              <a:buChar char="§"/>
            </a:pPr>
            <a:r>
              <a:rPr lang="en-US" sz="2000" dirty="0" smtClean="0"/>
              <a:t>256 KB flash memory</a:t>
            </a:r>
          </a:p>
          <a:p>
            <a:pPr marL="342900" lvl="1" indent="-342900">
              <a:buFont typeface="Wingdings" pitchFamily="2" charset="2"/>
              <a:buChar char="§"/>
            </a:pPr>
            <a:r>
              <a:rPr lang="en-US" sz="2000" dirty="0" smtClean="0"/>
              <a:t>32 KB SRAM</a:t>
            </a:r>
          </a:p>
          <a:p>
            <a:pPr marL="342900" lvl="1" indent="-342900">
              <a:buFont typeface="Wingdings" pitchFamily="2" charset="2"/>
              <a:buChar char="§"/>
            </a:pPr>
            <a:r>
              <a:rPr lang="en-US" sz="2000" dirty="0" smtClean="0"/>
              <a:t>Transport: SPI at 4MHz	</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898" y="1958642"/>
            <a:ext cx="4162606" cy="3238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97519" y="3963425"/>
            <a:ext cx="6172200" cy="461665"/>
          </a:xfrm>
          <a:prstGeom prst="rect">
            <a:avLst/>
          </a:prstGeom>
          <a:noFill/>
        </p:spPr>
        <p:txBody>
          <a:bodyPr wrap="square" rtlCol="0">
            <a:spAutoFit/>
          </a:bodyPr>
          <a:lstStyle/>
          <a:p>
            <a:r>
              <a:rPr lang="en-US" sz="2400" dirty="0" smtClean="0"/>
              <a:t>Benefit using Bluetooth low energy (BLT)</a:t>
            </a:r>
            <a:endParaRPr lang="en-US" sz="2400" dirty="0"/>
          </a:p>
        </p:txBody>
      </p:sp>
      <p:sp>
        <p:nvSpPr>
          <p:cNvPr id="13" name="TextBox 12"/>
          <p:cNvSpPr txBox="1"/>
          <p:nvPr/>
        </p:nvSpPr>
        <p:spPr>
          <a:xfrm>
            <a:off x="838200" y="4549513"/>
            <a:ext cx="5190565" cy="1631216"/>
          </a:xfrm>
          <a:prstGeom prst="rect">
            <a:avLst/>
          </a:prstGeom>
          <a:noFill/>
        </p:spPr>
        <p:txBody>
          <a:bodyPr wrap="square" rtlCol="0">
            <a:spAutoFit/>
          </a:bodyPr>
          <a:lstStyle/>
          <a:p>
            <a:pPr marL="342900" lvl="1" indent="-342900">
              <a:buFont typeface="Wingdings" pitchFamily="2" charset="2"/>
              <a:buChar char="§"/>
            </a:pPr>
            <a:r>
              <a:rPr lang="en-US" sz="2000" dirty="0" smtClean="0"/>
              <a:t>Short range</a:t>
            </a:r>
          </a:p>
          <a:p>
            <a:pPr marL="342900" lvl="1" indent="-342900">
              <a:buFont typeface="Wingdings" pitchFamily="2" charset="2"/>
              <a:buChar char="§"/>
            </a:pPr>
            <a:r>
              <a:rPr lang="en-US" sz="2000" dirty="0" smtClean="0"/>
              <a:t>Robust, efficient</a:t>
            </a:r>
          </a:p>
          <a:p>
            <a:pPr marL="342900" lvl="1" indent="-342900">
              <a:buFont typeface="Wingdings" pitchFamily="2" charset="2"/>
              <a:buChar char="§"/>
            </a:pPr>
            <a:r>
              <a:rPr lang="en-US" sz="2000" dirty="0" smtClean="0"/>
              <a:t>Low cost, low power</a:t>
            </a:r>
          </a:p>
          <a:p>
            <a:pPr marL="342900" lvl="1" indent="-342900">
              <a:buFont typeface="Wingdings" pitchFamily="2" charset="2"/>
              <a:buChar char="§"/>
            </a:pPr>
            <a:r>
              <a:rPr lang="en-US" sz="2000" dirty="0" smtClean="0"/>
              <a:t>Connectivity to mobile phones</a:t>
            </a:r>
          </a:p>
          <a:p>
            <a:pPr marL="342900" lvl="1" indent="-342900">
              <a:buFont typeface="Wingdings" pitchFamily="2" charset="2"/>
              <a:buChar char="§"/>
            </a:pPr>
            <a:r>
              <a:rPr lang="en-US" sz="2000" dirty="0" smtClean="0"/>
              <a:t>Stable	</a:t>
            </a:r>
            <a:endParaRPr lang="en-US" sz="2000" dirty="0"/>
          </a:p>
        </p:txBody>
      </p:sp>
      <p:sp>
        <p:nvSpPr>
          <p:cNvPr id="3" name="Rectangle 2"/>
          <p:cNvSpPr/>
          <p:nvPr/>
        </p:nvSpPr>
        <p:spPr>
          <a:xfrm>
            <a:off x="8143196" y="5220370"/>
            <a:ext cx="2234010" cy="307777"/>
          </a:xfrm>
          <a:prstGeom prst="rect">
            <a:avLst/>
          </a:prstGeom>
        </p:spPr>
        <p:txBody>
          <a:bodyPr wrap="none">
            <a:spAutoFit/>
          </a:bodyPr>
          <a:lstStyle/>
          <a:p>
            <a:r>
              <a:rPr lang="en-US" sz="1400" i="1" dirty="0" err="1"/>
              <a:t>Bluefruit</a:t>
            </a:r>
            <a:r>
              <a:rPr lang="en-US" sz="1400" i="1" dirty="0"/>
              <a:t> EZ-Link Shield V1.3</a:t>
            </a:r>
          </a:p>
        </p:txBody>
      </p:sp>
    </p:spTree>
    <p:extLst>
      <p:ext uri="{BB962C8B-B14F-4D97-AF65-F5344CB8AC3E}">
        <p14:creationId xmlns:p14="http://schemas.microsoft.com/office/powerpoint/2010/main" val="4038148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 Bluetooth Interaction view</a:t>
            </a:r>
            <a:endParaRPr lang="en-US" dirty="0"/>
          </a:p>
        </p:txBody>
      </p:sp>
      <p:sp>
        <p:nvSpPr>
          <p:cNvPr id="7" name="TextBox 6"/>
          <p:cNvSpPr txBox="1"/>
          <p:nvPr/>
        </p:nvSpPr>
        <p:spPr>
          <a:xfrm>
            <a:off x="838198" y="1812940"/>
            <a:ext cx="5190565" cy="707886"/>
          </a:xfrm>
          <a:prstGeom prst="rect">
            <a:avLst/>
          </a:prstGeom>
          <a:noFill/>
        </p:spPr>
        <p:txBody>
          <a:bodyPr wrap="square" rtlCol="0">
            <a:spAutoFit/>
          </a:bodyPr>
          <a:lstStyle/>
          <a:p>
            <a:pPr marL="342900" lvl="1" indent="-342900">
              <a:buFont typeface="Wingdings" pitchFamily="2" charset="2"/>
              <a:buChar char="§"/>
            </a:pPr>
            <a:endParaRPr lang="en-US" sz="2000" dirty="0"/>
          </a:p>
          <a:p>
            <a:pPr marL="342900" lvl="1" indent="-342900">
              <a:buFont typeface="Wingdings" pitchFamily="2" charset="2"/>
              <a:buChar char="§"/>
            </a:pPr>
            <a:endParaRPr lang="en-US" sz="20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861" y="1523999"/>
            <a:ext cx="7779026"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282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 Bluetooth Communication Hierarchy</a:t>
            </a:r>
            <a:endParaRPr lang="en-US" dirty="0"/>
          </a:p>
        </p:txBody>
      </p:sp>
      <p:sp>
        <p:nvSpPr>
          <p:cNvPr id="7" name="TextBox 6"/>
          <p:cNvSpPr txBox="1"/>
          <p:nvPr/>
        </p:nvSpPr>
        <p:spPr>
          <a:xfrm>
            <a:off x="838198" y="1812940"/>
            <a:ext cx="5190565" cy="707886"/>
          </a:xfrm>
          <a:prstGeom prst="rect">
            <a:avLst/>
          </a:prstGeom>
          <a:noFill/>
        </p:spPr>
        <p:txBody>
          <a:bodyPr wrap="square" rtlCol="0">
            <a:spAutoFit/>
          </a:bodyPr>
          <a:lstStyle/>
          <a:p>
            <a:pPr marL="342900" lvl="1" indent="-342900">
              <a:buFont typeface="Wingdings" pitchFamily="2" charset="2"/>
              <a:buChar char="§"/>
            </a:pPr>
            <a:endParaRPr lang="en-US" sz="2000" dirty="0"/>
          </a:p>
          <a:p>
            <a:pPr marL="342900" lvl="1" indent="-342900">
              <a:buFont typeface="Wingdings" pitchFamily="2" charset="2"/>
              <a:buChar char="§"/>
            </a:pPr>
            <a:endParaRPr lang="en-US" sz="2000" dirty="0" smtClean="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476" y="1510746"/>
            <a:ext cx="3707476" cy="4856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4039" y="2273085"/>
            <a:ext cx="2014927" cy="384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6028763" y="2520826"/>
            <a:ext cx="27348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028763" y="3070792"/>
            <a:ext cx="27348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28763" y="3468356"/>
            <a:ext cx="27348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028763" y="3942521"/>
            <a:ext cx="27348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028763" y="4412973"/>
            <a:ext cx="27348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180522" y="5287617"/>
            <a:ext cx="1749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180522" y="5691809"/>
            <a:ext cx="1749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187149" y="6115878"/>
            <a:ext cx="1749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99791" y="2520826"/>
            <a:ext cx="16366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32921" y="3000818"/>
            <a:ext cx="16366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99791" y="3468356"/>
            <a:ext cx="16697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307006" y="3935390"/>
            <a:ext cx="16366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32921" y="4412973"/>
            <a:ext cx="16366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28763" y="5287617"/>
            <a:ext cx="28369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028762" y="5691809"/>
            <a:ext cx="28369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28761" y="6115878"/>
            <a:ext cx="2836941"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96089" y="2960877"/>
            <a:ext cx="3170942" cy="2467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6217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smtClean="0"/>
              <a:t>Cost (Bill of Materials?)</a:t>
            </a:r>
            <a:endParaRPr lang="en-US" dirty="0"/>
          </a:p>
        </p:txBody>
      </p:sp>
      <p:graphicFrame>
        <p:nvGraphicFramePr>
          <p:cNvPr id="4" name="Table 3"/>
          <p:cNvGraphicFramePr>
            <a:graphicFrameLocks noGrp="1"/>
          </p:cNvGraphicFramePr>
          <p:nvPr>
            <p:extLst/>
          </p:nvPr>
        </p:nvGraphicFramePr>
        <p:xfrm>
          <a:off x="3872035" y="2552372"/>
          <a:ext cx="4312629" cy="2694521"/>
        </p:xfrm>
        <a:graphic>
          <a:graphicData uri="http://schemas.openxmlformats.org/drawingml/2006/table">
            <a:tbl>
              <a:tblPr firstRow="1" bandRow="1">
                <a:tableStyleId>{5C22544A-7EE6-4342-B048-85BDC9FD1C3A}</a:tableStyleId>
              </a:tblPr>
              <a:tblGrid>
                <a:gridCol w="1069785">
                  <a:extLst>
                    <a:ext uri="{9D8B030D-6E8A-4147-A177-3AD203B41FA5}">
                      <a16:colId xmlns="" xmlns:a16="http://schemas.microsoft.com/office/drawing/2014/main" val="125376200"/>
                    </a:ext>
                  </a:extLst>
                </a:gridCol>
                <a:gridCol w="1883093">
                  <a:extLst>
                    <a:ext uri="{9D8B030D-6E8A-4147-A177-3AD203B41FA5}">
                      <a16:colId xmlns="" xmlns:a16="http://schemas.microsoft.com/office/drawing/2014/main" val="3830681384"/>
                    </a:ext>
                  </a:extLst>
                </a:gridCol>
                <a:gridCol w="1359751">
                  <a:extLst>
                    <a:ext uri="{9D8B030D-6E8A-4147-A177-3AD203B41FA5}">
                      <a16:colId xmlns="" xmlns:a16="http://schemas.microsoft.com/office/drawing/2014/main" val="96513705"/>
                    </a:ext>
                  </a:extLst>
                </a:gridCol>
              </a:tblGrid>
              <a:tr h="585261">
                <a:tc>
                  <a:txBody>
                    <a:bodyPr/>
                    <a:lstStyle/>
                    <a:p>
                      <a:r>
                        <a:rPr lang="en-US" dirty="0"/>
                        <a:t>Quantity</a:t>
                      </a:r>
                    </a:p>
                  </a:txBody>
                  <a:tcPr/>
                </a:tc>
                <a:tc>
                  <a:txBody>
                    <a:bodyPr/>
                    <a:lstStyle/>
                    <a:p>
                      <a:r>
                        <a:rPr lang="en-US" dirty="0"/>
                        <a:t>Item</a:t>
                      </a:r>
                    </a:p>
                  </a:txBody>
                  <a:tcPr/>
                </a:tc>
                <a:tc>
                  <a:txBody>
                    <a:bodyPr/>
                    <a:lstStyle/>
                    <a:p>
                      <a:r>
                        <a:rPr lang="en-US" dirty="0"/>
                        <a:t>Cost</a:t>
                      </a:r>
                    </a:p>
                  </a:txBody>
                  <a:tcPr/>
                </a:tc>
                <a:extLst>
                  <a:ext uri="{0D108BD9-81ED-4DB2-BD59-A6C34878D82A}">
                    <a16:rowId xmlns="" xmlns:a16="http://schemas.microsoft.com/office/drawing/2014/main" val="3434849268"/>
                  </a:ext>
                </a:extLst>
              </a:tr>
              <a:tr h="527315">
                <a:tc>
                  <a:txBody>
                    <a:bodyPr/>
                    <a:lstStyle/>
                    <a:p>
                      <a:r>
                        <a:rPr lang="en-US" dirty="0"/>
                        <a:t>1</a:t>
                      </a:r>
                    </a:p>
                  </a:txBody>
                  <a:tcPr/>
                </a:tc>
                <a:tc>
                  <a:txBody>
                    <a:bodyPr/>
                    <a:lstStyle/>
                    <a:p>
                      <a:r>
                        <a:rPr lang="en-US" dirty="0"/>
                        <a:t>Arduino UNO</a:t>
                      </a:r>
                    </a:p>
                  </a:txBody>
                  <a:tcPr/>
                </a:tc>
                <a:tc>
                  <a:txBody>
                    <a:bodyPr/>
                    <a:lstStyle/>
                    <a:p>
                      <a:r>
                        <a:rPr lang="en-US" dirty="0"/>
                        <a:t>$25</a:t>
                      </a:r>
                    </a:p>
                  </a:txBody>
                  <a:tcPr/>
                </a:tc>
                <a:extLst>
                  <a:ext uri="{0D108BD9-81ED-4DB2-BD59-A6C34878D82A}">
                    <a16:rowId xmlns="" xmlns:a16="http://schemas.microsoft.com/office/drawing/2014/main" val="4180701710"/>
                  </a:ext>
                </a:extLst>
              </a:tr>
              <a:tr h="527315">
                <a:tc>
                  <a:txBody>
                    <a:bodyPr/>
                    <a:lstStyle/>
                    <a:p>
                      <a:r>
                        <a:rPr lang="en-US" dirty="0"/>
                        <a:t>1</a:t>
                      </a:r>
                    </a:p>
                  </a:txBody>
                  <a:tcPr/>
                </a:tc>
                <a:tc>
                  <a:txBody>
                    <a:bodyPr/>
                    <a:lstStyle/>
                    <a:p>
                      <a:r>
                        <a:rPr lang="en-US" dirty="0"/>
                        <a:t>Muscle Sensor V3</a:t>
                      </a:r>
                    </a:p>
                  </a:txBody>
                  <a:tcPr/>
                </a:tc>
                <a:tc>
                  <a:txBody>
                    <a:bodyPr/>
                    <a:lstStyle/>
                    <a:p>
                      <a:r>
                        <a:rPr lang="en-US" dirty="0"/>
                        <a:t>$25</a:t>
                      </a:r>
                    </a:p>
                  </a:txBody>
                  <a:tcPr/>
                </a:tc>
                <a:extLst>
                  <a:ext uri="{0D108BD9-81ED-4DB2-BD59-A6C34878D82A}">
                    <a16:rowId xmlns="" xmlns:a16="http://schemas.microsoft.com/office/drawing/2014/main" val="1690550613"/>
                  </a:ext>
                </a:extLst>
              </a:tr>
              <a:tr h="527315">
                <a:tc>
                  <a:txBody>
                    <a:bodyPr/>
                    <a:lstStyle/>
                    <a:p>
                      <a:r>
                        <a:rPr lang="en-US" dirty="0"/>
                        <a:t>1</a:t>
                      </a:r>
                    </a:p>
                  </a:txBody>
                  <a:tcPr>
                    <a:lnB w="12700" cap="flat" cmpd="sng" algn="ctr">
                      <a:solidFill>
                        <a:schemeClr val="tx1"/>
                      </a:solidFill>
                      <a:prstDash val="solid"/>
                      <a:round/>
                      <a:headEnd type="none" w="med" len="med"/>
                      <a:tailEnd type="none" w="med" len="med"/>
                    </a:lnB>
                  </a:tcPr>
                </a:tc>
                <a:tc>
                  <a:txBody>
                    <a:bodyPr/>
                    <a:lstStyle/>
                    <a:p>
                      <a:r>
                        <a:rPr lang="en-US" dirty="0"/>
                        <a:t>Electrode Sleeve</a:t>
                      </a:r>
                    </a:p>
                  </a:txBody>
                  <a:tcPr>
                    <a:lnB w="12700" cap="flat" cmpd="sng" algn="ctr">
                      <a:solidFill>
                        <a:schemeClr val="tx1"/>
                      </a:solidFill>
                      <a:prstDash val="solid"/>
                      <a:round/>
                      <a:headEnd type="none" w="med" len="med"/>
                      <a:tailEnd type="none" w="med" len="med"/>
                    </a:lnB>
                  </a:tcPr>
                </a:tc>
                <a:tc>
                  <a:txBody>
                    <a:bodyPr/>
                    <a:lstStyle/>
                    <a:p>
                      <a:r>
                        <a:rPr lang="en-US" dirty="0"/>
                        <a:t>$15</a:t>
                      </a:r>
                    </a:p>
                  </a:txBody>
                  <a:tcP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107676936"/>
                  </a:ext>
                </a:extLst>
              </a:tr>
              <a:tr h="527315">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TOTAL</a:t>
                      </a:r>
                      <a:r>
                        <a:rPr lang="en-US" baseline="0" dirty="0"/>
                        <a:t> COST</a:t>
                      </a:r>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$65</a:t>
                      </a:r>
                    </a:p>
                  </a:txBody>
                  <a:tcP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4024230483"/>
                  </a:ext>
                </a:extLst>
              </a:tr>
            </a:tbl>
          </a:graphicData>
        </a:graphic>
      </p:graphicFrame>
    </p:spTree>
    <p:extLst>
      <p:ext uri="{BB962C8B-B14F-4D97-AF65-F5344CB8AC3E}">
        <p14:creationId xmlns:p14="http://schemas.microsoft.com/office/powerpoint/2010/main" val="3726557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What Worked</a:t>
            </a:r>
          </a:p>
        </p:txBody>
      </p:sp>
      <p:sp>
        <p:nvSpPr>
          <p:cNvPr id="3" name="Content Placeholder 2"/>
          <p:cNvSpPr>
            <a:spLocks noGrp="1"/>
          </p:cNvSpPr>
          <p:nvPr>
            <p:ph idx="1"/>
          </p:nvPr>
        </p:nvSpPr>
        <p:spPr/>
        <p:txBody>
          <a:bodyPr>
            <a:normAutofit lnSpcReduction="10000"/>
          </a:bodyPr>
          <a:lstStyle/>
          <a:p>
            <a:r>
              <a:rPr lang="en-US" dirty="0" smtClean="0">
                <a:solidFill>
                  <a:srgbClr val="00B050"/>
                </a:solidFill>
              </a:rPr>
              <a:t>Electrode Sleeve</a:t>
            </a:r>
            <a:endParaRPr lang="en-US" dirty="0"/>
          </a:p>
          <a:p>
            <a:pPr lvl="1"/>
            <a:r>
              <a:rPr lang="en-US" dirty="0" smtClean="0"/>
              <a:t>When wetted properly, fabric electrodes reliably capture muscle activity</a:t>
            </a:r>
            <a:endParaRPr lang="en-US" dirty="0" smtClean="0">
              <a:solidFill>
                <a:srgbClr val="00B050"/>
              </a:solidFill>
            </a:endParaRPr>
          </a:p>
          <a:p>
            <a:r>
              <a:rPr lang="en-US" dirty="0" smtClean="0">
                <a:solidFill>
                  <a:srgbClr val="00B050"/>
                </a:solidFill>
              </a:rPr>
              <a:t>Time-domain rep </a:t>
            </a:r>
            <a:r>
              <a:rPr lang="en-US" dirty="0">
                <a:solidFill>
                  <a:srgbClr val="00B050"/>
                </a:solidFill>
              </a:rPr>
              <a:t>detection</a:t>
            </a:r>
            <a:r>
              <a:rPr lang="en-US" dirty="0"/>
              <a:t> </a:t>
            </a:r>
            <a:endParaRPr lang="en-US" dirty="0" smtClean="0"/>
          </a:p>
          <a:p>
            <a:pPr lvl="1"/>
            <a:r>
              <a:rPr lang="en-US" dirty="0" smtClean="0"/>
              <a:t>Works </a:t>
            </a:r>
            <a:r>
              <a:rPr lang="en-US" dirty="0"/>
              <a:t>well if user sleeve is worn properly and </a:t>
            </a:r>
            <a:r>
              <a:rPr lang="en-US" dirty="0" smtClean="0"/>
              <a:t>calibration </a:t>
            </a:r>
            <a:r>
              <a:rPr lang="en-US" dirty="0"/>
              <a:t>is done </a:t>
            </a:r>
            <a:r>
              <a:rPr lang="en-US" dirty="0" smtClean="0"/>
              <a:t>correctly</a:t>
            </a:r>
          </a:p>
          <a:p>
            <a:r>
              <a:rPr lang="en-US" dirty="0">
                <a:solidFill>
                  <a:srgbClr val="00B050"/>
                </a:solidFill>
              </a:rPr>
              <a:t>Time-domain </a:t>
            </a:r>
            <a:r>
              <a:rPr lang="en-US" dirty="0" smtClean="0">
                <a:solidFill>
                  <a:srgbClr val="00B050"/>
                </a:solidFill>
              </a:rPr>
              <a:t>fatigue </a:t>
            </a:r>
            <a:r>
              <a:rPr lang="en-US" dirty="0">
                <a:solidFill>
                  <a:srgbClr val="00B050"/>
                </a:solidFill>
              </a:rPr>
              <a:t>detection</a:t>
            </a:r>
            <a:r>
              <a:rPr lang="en-US" dirty="0"/>
              <a:t> </a:t>
            </a:r>
          </a:p>
          <a:p>
            <a:pPr lvl="1"/>
            <a:r>
              <a:rPr lang="en-US" dirty="0" smtClean="0"/>
              <a:t>Works well in lab setting when consistently performing correct reps</a:t>
            </a:r>
            <a:endParaRPr lang="en-US" dirty="0"/>
          </a:p>
          <a:p>
            <a:r>
              <a:rPr lang="en-US" dirty="0" smtClean="0">
                <a:solidFill>
                  <a:srgbClr val="00B050"/>
                </a:solidFill>
              </a:rPr>
              <a:t>Arduino/iPhone </a:t>
            </a:r>
            <a:r>
              <a:rPr lang="en-US" dirty="0">
                <a:solidFill>
                  <a:srgbClr val="00B050"/>
                </a:solidFill>
              </a:rPr>
              <a:t>communication </a:t>
            </a:r>
            <a:endParaRPr lang="en-US" dirty="0" smtClean="0">
              <a:solidFill>
                <a:srgbClr val="00B050"/>
              </a:solidFill>
            </a:endParaRPr>
          </a:p>
          <a:p>
            <a:pPr lvl="1"/>
            <a:r>
              <a:rPr lang="en-US" dirty="0" smtClean="0"/>
              <a:t>Devices work together using Bluetooth</a:t>
            </a:r>
            <a:endParaRPr lang="en-US" dirty="0"/>
          </a:p>
          <a:p>
            <a:r>
              <a:rPr lang="en-US" dirty="0">
                <a:solidFill>
                  <a:srgbClr val="00B050"/>
                </a:solidFill>
              </a:rPr>
              <a:t>iPhone </a:t>
            </a:r>
            <a:r>
              <a:rPr lang="en-US" dirty="0" smtClean="0">
                <a:solidFill>
                  <a:srgbClr val="00B050"/>
                </a:solidFill>
              </a:rPr>
              <a:t>app</a:t>
            </a:r>
          </a:p>
          <a:p>
            <a:pPr lvl="1"/>
            <a:r>
              <a:rPr lang="en-US" dirty="0" smtClean="0"/>
              <a:t>Successfully developed and deployed an iPhone app that controls our system</a:t>
            </a:r>
          </a:p>
          <a:p>
            <a:pPr lvl="1"/>
            <a:endParaRPr lang="en-US" dirty="0" smtClean="0"/>
          </a:p>
          <a:p>
            <a:pPr lvl="1"/>
            <a:endParaRPr lang="en-US" dirty="0"/>
          </a:p>
        </p:txBody>
      </p:sp>
    </p:spTree>
    <p:extLst>
      <p:ext uri="{BB962C8B-B14F-4D97-AF65-F5344CB8AC3E}">
        <p14:creationId xmlns:p14="http://schemas.microsoft.com/office/powerpoint/2010/main" val="1196205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4" y="165100"/>
            <a:ext cx="10620375" cy="1325563"/>
          </a:xfrm>
        </p:spPr>
        <p:txBody>
          <a:bodyPr/>
          <a:lstStyle/>
          <a:p>
            <a:r>
              <a:rPr lang="en-US" dirty="0"/>
              <a:t>Summary: What Didn’t Work</a:t>
            </a:r>
          </a:p>
        </p:txBody>
      </p:sp>
      <p:sp>
        <p:nvSpPr>
          <p:cNvPr id="3" name="Content Placeholder 2"/>
          <p:cNvSpPr>
            <a:spLocks noGrp="1"/>
          </p:cNvSpPr>
          <p:nvPr>
            <p:ph idx="1"/>
          </p:nvPr>
        </p:nvSpPr>
        <p:spPr>
          <a:xfrm>
            <a:off x="619124" y="1406525"/>
            <a:ext cx="10620375" cy="5022850"/>
          </a:xfrm>
        </p:spPr>
        <p:txBody>
          <a:bodyPr>
            <a:normAutofit fontScale="85000" lnSpcReduction="20000"/>
          </a:bodyPr>
          <a:lstStyle/>
          <a:p>
            <a:r>
              <a:rPr lang="en-US" dirty="0">
                <a:solidFill>
                  <a:srgbClr val="FF0000"/>
                </a:solidFill>
              </a:rPr>
              <a:t>Frequency-domain fatigue detection failed</a:t>
            </a:r>
          </a:p>
          <a:p>
            <a:pPr lvl="1"/>
            <a:r>
              <a:rPr lang="en-US" dirty="0"/>
              <a:t>We spent a lot of time trying to get this to </a:t>
            </a:r>
            <a:r>
              <a:rPr lang="en-US" dirty="0" smtClean="0"/>
              <a:t>work but it was a dead end</a:t>
            </a:r>
            <a:endParaRPr lang="en-US" dirty="0">
              <a:solidFill>
                <a:srgbClr val="FF0000"/>
              </a:solidFill>
            </a:endParaRPr>
          </a:p>
          <a:p>
            <a:r>
              <a:rPr lang="en-US" dirty="0">
                <a:solidFill>
                  <a:srgbClr val="FF0000"/>
                </a:solidFill>
              </a:rPr>
              <a:t>Data collected for MATLAB analysis was not ideal</a:t>
            </a:r>
          </a:p>
          <a:p>
            <a:pPr lvl="1"/>
            <a:r>
              <a:rPr lang="en-US" dirty="0"/>
              <a:t>Exercises should have been better supervised</a:t>
            </a:r>
          </a:p>
          <a:p>
            <a:pPr lvl="1"/>
            <a:r>
              <a:rPr lang="en-US" dirty="0" smtClean="0"/>
              <a:t>User’s should have performed calibration reps similar to end product</a:t>
            </a:r>
            <a:endParaRPr lang="en-US" dirty="0"/>
          </a:p>
          <a:p>
            <a:pPr lvl="1"/>
            <a:r>
              <a:rPr lang="en-US" dirty="0"/>
              <a:t>Definition of “fatigue” should have been clearer </a:t>
            </a:r>
          </a:p>
          <a:p>
            <a:pPr lvl="1"/>
            <a:r>
              <a:rPr lang="en-US" dirty="0"/>
              <a:t>This affected the reliability of MATLAB analysis results</a:t>
            </a:r>
          </a:p>
          <a:p>
            <a:r>
              <a:rPr lang="en-US" dirty="0">
                <a:solidFill>
                  <a:srgbClr val="FF0000"/>
                </a:solidFill>
              </a:rPr>
              <a:t>Time-domain fatigue detection did not work </a:t>
            </a:r>
            <a:r>
              <a:rPr lang="en-US" dirty="0" smtClean="0">
                <a:solidFill>
                  <a:srgbClr val="FF0000"/>
                </a:solidFill>
              </a:rPr>
              <a:t>on </a:t>
            </a:r>
            <a:r>
              <a:rPr lang="en-US" dirty="0">
                <a:solidFill>
                  <a:srgbClr val="FF0000"/>
                </a:solidFill>
              </a:rPr>
              <a:t>collected data</a:t>
            </a:r>
          </a:p>
          <a:p>
            <a:pPr lvl="1"/>
            <a:r>
              <a:rPr lang="en-US" dirty="0"/>
              <a:t>Partially due to analysis methodology (no concrete “fatigue rep” recorded)</a:t>
            </a:r>
          </a:p>
          <a:p>
            <a:pPr lvl="1"/>
            <a:r>
              <a:rPr lang="en-US" dirty="0"/>
              <a:t>Literature not promising for time-domain fatigue detection in muscles</a:t>
            </a:r>
          </a:p>
          <a:p>
            <a:r>
              <a:rPr lang="en-US" dirty="0">
                <a:solidFill>
                  <a:srgbClr val="FF0000"/>
                </a:solidFill>
              </a:rPr>
              <a:t>Project Schedule</a:t>
            </a:r>
          </a:p>
          <a:p>
            <a:pPr lvl="1"/>
            <a:r>
              <a:rPr lang="en-US" dirty="0"/>
              <a:t>Never completed all revisions, ended up working week-to-week, creating ambiguity</a:t>
            </a:r>
          </a:p>
          <a:p>
            <a:r>
              <a:rPr lang="en-US" dirty="0">
                <a:solidFill>
                  <a:srgbClr val="FF0000"/>
                </a:solidFill>
              </a:rPr>
              <a:t>Design Documentation</a:t>
            </a:r>
          </a:p>
          <a:p>
            <a:pPr lvl="1"/>
            <a:r>
              <a:rPr lang="en-US" dirty="0"/>
              <a:t>A lack of documentation early in the project led to confusion about project goals and design decisions</a:t>
            </a:r>
          </a:p>
        </p:txBody>
      </p:sp>
    </p:spTree>
    <p:extLst>
      <p:ext uri="{BB962C8B-B14F-4D97-AF65-F5344CB8AC3E}">
        <p14:creationId xmlns:p14="http://schemas.microsoft.com/office/powerpoint/2010/main" val="2704668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165100"/>
            <a:ext cx="10515600" cy="1325563"/>
          </a:xfrm>
        </p:spPr>
        <p:txBody>
          <a:bodyPr/>
          <a:lstStyle/>
          <a:p>
            <a:r>
              <a:rPr lang="en-US" dirty="0"/>
              <a:t>Summary: </a:t>
            </a:r>
            <a:r>
              <a:rPr lang="en-US" dirty="0" smtClean="0"/>
              <a:t>Lessons </a:t>
            </a:r>
            <a:r>
              <a:rPr lang="en-US" dirty="0"/>
              <a:t>Learned</a:t>
            </a:r>
          </a:p>
        </p:txBody>
      </p:sp>
      <p:sp>
        <p:nvSpPr>
          <p:cNvPr id="3" name="Content Placeholder 2"/>
          <p:cNvSpPr>
            <a:spLocks noGrp="1"/>
          </p:cNvSpPr>
          <p:nvPr>
            <p:ph idx="1"/>
          </p:nvPr>
        </p:nvSpPr>
        <p:spPr>
          <a:xfrm>
            <a:off x="942975" y="1406525"/>
            <a:ext cx="10515600" cy="5022850"/>
          </a:xfrm>
        </p:spPr>
        <p:txBody>
          <a:bodyPr>
            <a:normAutofit/>
          </a:bodyPr>
          <a:lstStyle/>
          <a:p>
            <a:r>
              <a:rPr lang="en-US" dirty="0">
                <a:solidFill>
                  <a:srgbClr val="0070C0"/>
                </a:solidFill>
              </a:rPr>
              <a:t>Research</a:t>
            </a:r>
            <a:endParaRPr lang="en-US" dirty="0"/>
          </a:p>
          <a:p>
            <a:pPr lvl="1"/>
            <a:r>
              <a:rPr lang="en-US" dirty="0" smtClean="0"/>
              <a:t>Rigorous </a:t>
            </a:r>
            <a:r>
              <a:rPr lang="en-US" dirty="0"/>
              <a:t>research early in the </a:t>
            </a:r>
            <a:r>
              <a:rPr lang="en-US" dirty="0" smtClean="0"/>
              <a:t>project can prevent many missteps</a:t>
            </a:r>
            <a:endParaRPr lang="en-US" dirty="0">
              <a:solidFill>
                <a:srgbClr val="0070C0"/>
              </a:solidFill>
            </a:endParaRPr>
          </a:p>
          <a:p>
            <a:r>
              <a:rPr lang="en-US" dirty="0">
                <a:solidFill>
                  <a:srgbClr val="0070C0"/>
                </a:solidFill>
              </a:rPr>
              <a:t>Design, Design, Design!</a:t>
            </a:r>
          </a:p>
          <a:p>
            <a:pPr lvl="1"/>
            <a:r>
              <a:rPr lang="en-US" dirty="0"/>
              <a:t>Every major component for a project should have a design document that is reviewed by the entire team </a:t>
            </a:r>
          </a:p>
          <a:p>
            <a:r>
              <a:rPr lang="en-US" dirty="0">
                <a:solidFill>
                  <a:srgbClr val="0070C0"/>
                </a:solidFill>
              </a:rPr>
              <a:t>Collaboration</a:t>
            </a:r>
            <a:endParaRPr lang="en-US" dirty="0"/>
          </a:p>
          <a:p>
            <a:pPr lvl="1"/>
            <a:r>
              <a:rPr lang="en-US" dirty="0"/>
              <a:t>Every team member should be familiar with the tools used for the </a:t>
            </a:r>
            <a:r>
              <a:rPr lang="en-US" dirty="0" smtClean="0"/>
              <a:t>project</a:t>
            </a:r>
          </a:p>
          <a:p>
            <a:pPr lvl="1"/>
            <a:r>
              <a:rPr lang="en-US" dirty="0" smtClean="0"/>
              <a:t>Project schedules help keep the project on track and maximize productivity</a:t>
            </a:r>
          </a:p>
          <a:p>
            <a:r>
              <a:rPr lang="en-US" dirty="0" smtClean="0">
                <a:solidFill>
                  <a:srgbClr val="0070C0"/>
                </a:solidFill>
              </a:rPr>
              <a:t>Specifications</a:t>
            </a:r>
            <a:endParaRPr lang="en-US" dirty="0"/>
          </a:p>
          <a:p>
            <a:pPr lvl="1"/>
            <a:r>
              <a:rPr lang="en-US" dirty="0" smtClean="0"/>
              <a:t>Key specs for project components should be clearly understood before ordering parts</a:t>
            </a:r>
            <a:endParaRPr lang="en-US" dirty="0"/>
          </a:p>
          <a:p>
            <a:pPr lvl="1"/>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1791560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4" name="TextBox 3"/>
          <p:cNvSpPr txBox="1"/>
          <p:nvPr/>
        </p:nvSpPr>
        <p:spPr>
          <a:xfrm>
            <a:off x="1066800" y="1909482"/>
            <a:ext cx="4968240" cy="400110"/>
          </a:xfrm>
          <a:prstGeom prst="rect">
            <a:avLst/>
          </a:prstGeom>
          <a:noFill/>
        </p:spPr>
        <p:txBody>
          <a:bodyPr wrap="square" rtlCol="0">
            <a:spAutoFit/>
          </a:bodyPr>
          <a:lstStyle/>
          <a:p>
            <a:r>
              <a:rPr lang="en-US" sz="2000" dirty="0" smtClean="0">
                <a:solidFill>
                  <a:prstClr val="black"/>
                </a:solidFill>
              </a:rPr>
              <a:t>What is the challenge we want to focus on?</a:t>
            </a:r>
            <a:endParaRPr lang="en-US" sz="2000" dirty="0">
              <a:solidFill>
                <a:prstClr val="black"/>
              </a:solidFill>
            </a:endParaRPr>
          </a:p>
        </p:txBody>
      </p:sp>
      <p:sp>
        <p:nvSpPr>
          <p:cNvPr id="5" name="Rectangle 4"/>
          <p:cNvSpPr/>
          <p:nvPr/>
        </p:nvSpPr>
        <p:spPr>
          <a:xfrm>
            <a:off x="1066800" y="2702423"/>
            <a:ext cx="6096000" cy="400110"/>
          </a:xfrm>
          <a:prstGeom prst="rect">
            <a:avLst/>
          </a:prstGeom>
          <a:noFill/>
        </p:spPr>
        <p:txBody>
          <a:bodyPr wrap="square" rtlCol="0">
            <a:spAutoFit/>
          </a:bodyPr>
          <a:lstStyle/>
          <a:p>
            <a:r>
              <a:rPr lang="en-US" sz="2000" dirty="0">
                <a:solidFill>
                  <a:prstClr val="black"/>
                </a:solidFill>
              </a:rPr>
              <a:t>What is our solution </a:t>
            </a:r>
            <a:r>
              <a:rPr lang="en-US" sz="2000" dirty="0" smtClean="0">
                <a:solidFill>
                  <a:prstClr val="black"/>
                </a:solidFill>
              </a:rPr>
              <a:t>to that </a:t>
            </a:r>
            <a:r>
              <a:rPr lang="en-US" sz="2000" dirty="0">
                <a:solidFill>
                  <a:prstClr val="black"/>
                </a:solidFill>
              </a:rPr>
              <a:t>challenge ?</a:t>
            </a:r>
          </a:p>
        </p:txBody>
      </p:sp>
      <p:sp>
        <p:nvSpPr>
          <p:cNvPr id="6" name="Rectangle 5"/>
          <p:cNvSpPr/>
          <p:nvPr/>
        </p:nvSpPr>
        <p:spPr>
          <a:xfrm>
            <a:off x="1066800" y="3495364"/>
            <a:ext cx="6096000" cy="400110"/>
          </a:xfrm>
          <a:prstGeom prst="rect">
            <a:avLst/>
          </a:prstGeom>
          <a:noFill/>
        </p:spPr>
        <p:txBody>
          <a:bodyPr wrap="square" rtlCol="0">
            <a:spAutoFit/>
          </a:bodyPr>
          <a:lstStyle/>
          <a:p>
            <a:r>
              <a:rPr lang="en-US" sz="2000" dirty="0" smtClean="0">
                <a:solidFill>
                  <a:prstClr val="black"/>
                </a:solidFill>
              </a:rPr>
              <a:t>How can we implement our solution ?</a:t>
            </a:r>
            <a:endParaRPr lang="en-US" sz="2000" dirty="0">
              <a:solidFill>
                <a:prstClr val="black"/>
              </a:solidFill>
            </a:endParaRPr>
          </a:p>
        </p:txBody>
      </p:sp>
      <p:sp>
        <p:nvSpPr>
          <p:cNvPr id="7" name="Rectangle 6"/>
          <p:cNvSpPr/>
          <p:nvPr/>
        </p:nvSpPr>
        <p:spPr>
          <a:xfrm>
            <a:off x="1066800" y="4348246"/>
            <a:ext cx="5280212" cy="400110"/>
          </a:xfrm>
          <a:prstGeom prst="rect">
            <a:avLst/>
          </a:prstGeom>
          <a:noFill/>
        </p:spPr>
        <p:txBody>
          <a:bodyPr wrap="square" rtlCol="0">
            <a:spAutoFit/>
          </a:bodyPr>
          <a:lstStyle/>
          <a:p>
            <a:r>
              <a:rPr lang="en-US" sz="2000" dirty="0" smtClean="0">
                <a:solidFill>
                  <a:prstClr val="black"/>
                </a:solidFill>
              </a:rPr>
              <a:t>What work have we done so far ?</a:t>
            </a:r>
            <a:endParaRPr lang="en-US" sz="2000" dirty="0">
              <a:solidFill>
                <a:prstClr val="black"/>
              </a:solidFill>
            </a:endParaRPr>
          </a:p>
        </p:txBody>
      </p:sp>
      <p:sp>
        <p:nvSpPr>
          <p:cNvPr id="8" name="TextBox 7"/>
          <p:cNvSpPr txBox="1"/>
          <p:nvPr/>
        </p:nvSpPr>
        <p:spPr>
          <a:xfrm>
            <a:off x="1066800" y="5201128"/>
            <a:ext cx="2859742" cy="400110"/>
          </a:xfrm>
          <a:prstGeom prst="rect">
            <a:avLst/>
          </a:prstGeom>
          <a:noFill/>
        </p:spPr>
        <p:txBody>
          <a:bodyPr wrap="square" rtlCol="0">
            <a:spAutoFit/>
          </a:bodyPr>
          <a:lstStyle/>
          <a:p>
            <a:r>
              <a:rPr lang="en-US" sz="2000" dirty="0" smtClean="0">
                <a:solidFill>
                  <a:prstClr val="black"/>
                </a:solidFill>
              </a:rPr>
              <a:t>What are our next steps ?</a:t>
            </a:r>
          </a:p>
        </p:txBody>
      </p:sp>
    </p:spTree>
    <p:extLst>
      <p:ext uri="{BB962C8B-B14F-4D97-AF65-F5344CB8AC3E}">
        <p14:creationId xmlns:p14="http://schemas.microsoft.com/office/powerpoint/2010/main" val="4262493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 and Solution</a:t>
            </a:r>
            <a:endParaRPr lang="en-US" dirty="0"/>
          </a:p>
        </p:txBody>
      </p:sp>
      <p:sp>
        <p:nvSpPr>
          <p:cNvPr id="4" name="TextBox 3"/>
          <p:cNvSpPr txBox="1"/>
          <p:nvPr/>
        </p:nvSpPr>
        <p:spPr>
          <a:xfrm>
            <a:off x="838200" y="2067206"/>
            <a:ext cx="3939988" cy="707886"/>
          </a:xfrm>
          <a:prstGeom prst="rect">
            <a:avLst/>
          </a:prstGeom>
          <a:noFill/>
        </p:spPr>
        <p:txBody>
          <a:bodyPr wrap="square" rtlCol="0">
            <a:spAutoFit/>
          </a:bodyPr>
          <a:lstStyle/>
          <a:p>
            <a:r>
              <a:rPr lang="en-US" sz="2000" dirty="0" smtClean="0">
                <a:solidFill>
                  <a:prstClr val="black"/>
                </a:solidFill>
              </a:rPr>
              <a:t>45 </a:t>
            </a:r>
            <a:r>
              <a:rPr lang="en-US" sz="2000" dirty="0">
                <a:solidFill>
                  <a:prstClr val="black"/>
                </a:solidFill>
              </a:rPr>
              <a:t>million American adults have gym </a:t>
            </a:r>
            <a:r>
              <a:rPr lang="en-US" sz="2000" dirty="0" smtClean="0">
                <a:solidFill>
                  <a:prstClr val="black"/>
                </a:solidFill>
              </a:rPr>
              <a:t>memberships in recent year</a:t>
            </a:r>
            <a:endParaRPr lang="en-US" sz="2000" dirty="0">
              <a:solidFill>
                <a:prstClr val="black"/>
              </a:solidFill>
            </a:endParaRPr>
          </a:p>
        </p:txBody>
      </p:sp>
      <p:sp>
        <p:nvSpPr>
          <p:cNvPr id="6" name="TextBox 5"/>
          <p:cNvSpPr txBox="1"/>
          <p:nvPr/>
        </p:nvSpPr>
        <p:spPr>
          <a:xfrm>
            <a:off x="838200" y="4741197"/>
            <a:ext cx="4921468" cy="1015663"/>
          </a:xfrm>
          <a:prstGeom prst="rect">
            <a:avLst/>
          </a:prstGeom>
          <a:noFill/>
        </p:spPr>
        <p:txBody>
          <a:bodyPr wrap="square" rtlCol="0">
            <a:spAutoFit/>
          </a:bodyPr>
          <a:lstStyle/>
          <a:p>
            <a:r>
              <a:rPr lang="en-US" sz="2000" dirty="0" smtClean="0">
                <a:solidFill>
                  <a:prstClr val="black"/>
                </a:solidFill>
              </a:rPr>
              <a:t>Many people don’t maximize the benefits of the exercises they perform because they don’t train the muscle intensely enough. </a:t>
            </a:r>
            <a:endParaRPr lang="en-US" sz="2000" dirty="0">
              <a:solidFill>
                <a:prstClr val="black"/>
              </a:solidFill>
            </a:endParaRPr>
          </a:p>
        </p:txBody>
      </p:sp>
      <p:sp>
        <p:nvSpPr>
          <p:cNvPr id="8" name="TextBox 7"/>
          <p:cNvSpPr txBox="1"/>
          <p:nvPr/>
        </p:nvSpPr>
        <p:spPr>
          <a:xfrm>
            <a:off x="838200" y="3236209"/>
            <a:ext cx="4701988" cy="1015663"/>
          </a:xfrm>
          <a:prstGeom prst="rect">
            <a:avLst/>
          </a:prstGeom>
          <a:noFill/>
        </p:spPr>
        <p:txBody>
          <a:bodyPr wrap="square" rtlCol="0">
            <a:spAutoFit/>
          </a:bodyPr>
          <a:lstStyle/>
          <a:p>
            <a:r>
              <a:rPr lang="en-US" sz="2000" dirty="0" smtClean="0">
                <a:solidFill>
                  <a:prstClr val="black"/>
                </a:solidFill>
              </a:rPr>
              <a:t>35 </a:t>
            </a:r>
            <a:r>
              <a:rPr lang="en-US" sz="2000" dirty="0">
                <a:solidFill>
                  <a:prstClr val="black"/>
                </a:solidFill>
              </a:rPr>
              <a:t>percent increase in workout-related injuries in recent years due to improper technique or inappropriate exercises</a:t>
            </a:r>
          </a:p>
        </p:txBody>
      </p:sp>
      <p:sp>
        <p:nvSpPr>
          <p:cNvPr id="9" name="TextBox 8"/>
          <p:cNvSpPr txBox="1"/>
          <p:nvPr/>
        </p:nvSpPr>
        <p:spPr>
          <a:xfrm>
            <a:off x="7176248" y="2775092"/>
            <a:ext cx="4177552" cy="2169825"/>
          </a:xfrm>
          <a:prstGeom prst="rect">
            <a:avLst/>
          </a:prstGeom>
          <a:noFill/>
        </p:spPr>
        <p:txBody>
          <a:bodyPr wrap="square" rtlCol="0">
            <a:spAutoFit/>
          </a:bodyPr>
          <a:lstStyle/>
          <a:p>
            <a:pPr>
              <a:spcAft>
                <a:spcPts val="600"/>
              </a:spcAft>
            </a:pPr>
            <a:r>
              <a:rPr lang="en-US" sz="2000" b="1" dirty="0" smtClean="0">
                <a:solidFill>
                  <a:prstClr val="black"/>
                </a:solidFill>
              </a:rPr>
              <a:t>The ideal solution:</a:t>
            </a:r>
          </a:p>
          <a:p>
            <a:pPr marL="285750" indent="-285750">
              <a:spcAft>
                <a:spcPts val="600"/>
              </a:spcAft>
              <a:buFont typeface="Arial" panose="020B0604020202020204" pitchFamily="34" charset="0"/>
              <a:buChar char="•"/>
            </a:pPr>
            <a:r>
              <a:rPr lang="en-US" sz="2000" dirty="0" smtClean="0">
                <a:solidFill>
                  <a:prstClr val="black"/>
                </a:solidFill>
              </a:rPr>
              <a:t>Inexpensive and easy-to-use device</a:t>
            </a:r>
          </a:p>
          <a:p>
            <a:pPr marL="285750" indent="-285750">
              <a:spcAft>
                <a:spcPts val="600"/>
              </a:spcAft>
              <a:buFont typeface="Arial" panose="020B0604020202020204" pitchFamily="34" charset="0"/>
              <a:buChar char="•"/>
            </a:pPr>
            <a:r>
              <a:rPr lang="en-US" sz="2000" dirty="0" smtClean="0">
                <a:solidFill>
                  <a:prstClr val="black"/>
                </a:solidFill>
              </a:rPr>
              <a:t>Effective at providing correct methods for many exercises</a:t>
            </a:r>
          </a:p>
          <a:p>
            <a:pPr marL="285750" indent="-285750">
              <a:spcAft>
                <a:spcPts val="600"/>
              </a:spcAft>
              <a:buFont typeface="Arial" panose="020B0604020202020204" pitchFamily="34" charset="0"/>
              <a:buChar char="•"/>
            </a:pPr>
            <a:r>
              <a:rPr lang="en-US" sz="2000" dirty="0" smtClean="0">
                <a:solidFill>
                  <a:prstClr val="black"/>
                </a:solidFill>
              </a:rPr>
              <a:t>Accurate at alerting users to when they should stop </a:t>
            </a:r>
            <a:endParaRPr lang="en-US" sz="2000" dirty="0">
              <a:solidFill>
                <a:prstClr val="black"/>
              </a:solidFill>
            </a:endParaRPr>
          </a:p>
        </p:txBody>
      </p:sp>
      <p:sp>
        <p:nvSpPr>
          <p:cNvPr id="10" name="Right Arrow 9"/>
          <p:cNvSpPr/>
          <p:nvPr/>
        </p:nvSpPr>
        <p:spPr>
          <a:xfrm>
            <a:off x="5477435" y="3646543"/>
            <a:ext cx="1317811" cy="546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2222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Box 3"/>
          <p:cNvSpPr txBox="1"/>
          <p:nvPr/>
        </p:nvSpPr>
        <p:spPr>
          <a:xfrm>
            <a:off x="1429873" y="2695017"/>
            <a:ext cx="9820834" cy="1631216"/>
          </a:xfrm>
          <a:prstGeom prst="rect">
            <a:avLst/>
          </a:prstGeom>
          <a:noFill/>
        </p:spPr>
        <p:txBody>
          <a:bodyPr wrap="square" rtlCol="0">
            <a:spAutoFit/>
          </a:bodyPr>
          <a:lstStyle/>
          <a:p>
            <a:pPr>
              <a:spcAft>
                <a:spcPts val="600"/>
              </a:spcAft>
            </a:pPr>
            <a:r>
              <a:rPr lang="en-US" sz="2000" dirty="0" smtClean="0">
                <a:solidFill>
                  <a:prstClr val="black"/>
                </a:solidFill>
              </a:rPr>
              <a:t>To design and prototype a wearable device that can effectively support a user’s workout by allowing them to select their targeted muscle group and a corresponding exercise.  Our device will provide users examples of the chosen exercise, count correct repetitions, and accurately alert them when they should stop the exercise. The device should be safe, easy to use, and portable.</a:t>
            </a:r>
            <a:endParaRPr lang="en-US" sz="2000" dirty="0">
              <a:solidFill>
                <a:prstClr val="black"/>
              </a:solidFill>
            </a:endParaRPr>
          </a:p>
        </p:txBody>
      </p:sp>
    </p:spTree>
    <p:extLst>
      <p:ext uri="{BB962C8B-B14F-4D97-AF65-F5344CB8AC3E}">
        <p14:creationId xmlns:p14="http://schemas.microsoft.com/office/powerpoint/2010/main" val="20834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Existing Solutions and Our Solution</a:t>
            </a:r>
            <a:endParaRPr lang="en-US" dirty="0"/>
          </a:p>
        </p:txBody>
      </p:sp>
      <p:sp>
        <p:nvSpPr>
          <p:cNvPr id="4" name="Content Placeholder 2"/>
          <p:cNvSpPr>
            <a:spLocks noGrp="1"/>
          </p:cNvSpPr>
          <p:nvPr>
            <p:ph idx="1"/>
          </p:nvPr>
        </p:nvSpPr>
        <p:spPr>
          <a:xfrm>
            <a:off x="7933765" y="2894641"/>
            <a:ext cx="4029635" cy="3390545"/>
          </a:xfrm>
        </p:spPr>
        <p:txBody>
          <a:bodyPr>
            <a:noAutofit/>
          </a:bodyPr>
          <a:lstStyle/>
          <a:p>
            <a:pPr marL="0" indent="0">
              <a:spcAft>
                <a:spcPts val="600"/>
              </a:spcAft>
              <a:buNone/>
            </a:pPr>
            <a:r>
              <a:rPr lang="en-US" sz="2000" dirty="0" smtClean="0"/>
              <a:t>A device that can:</a:t>
            </a:r>
          </a:p>
          <a:p>
            <a:pPr lvl="1">
              <a:spcAft>
                <a:spcPts val="600"/>
              </a:spcAft>
            </a:pPr>
            <a:r>
              <a:rPr lang="en-US" sz="2000" dirty="0" smtClean="0"/>
              <a:t>Measure the intensity of muscle activity</a:t>
            </a:r>
          </a:p>
          <a:p>
            <a:pPr lvl="1">
              <a:spcAft>
                <a:spcPts val="600"/>
              </a:spcAft>
            </a:pPr>
            <a:r>
              <a:rPr lang="en-US" sz="2000" dirty="0" smtClean="0"/>
              <a:t>Record the results</a:t>
            </a:r>
          </a:p>
          <a:p>
            <a:pPr lvl="1">
              <a:spcAft>
                <a:spcPts val="600"/>
              </a:spcAft>
            </a:pPr>
            <a:r>
              <a:rPr lang="en-US" sz="2000" dirty="0" smtClean="0"/>
              <a:t>Correct your form</a:t>
            </a:r>
          </a:p>
          <a:p>
            <a:pPr lvl="1">
              <a:spcAft>
                <a:spcPts val="600"/>
              </a:spcAft>
            </a:pPr>
            <a:r>
              <a:rPr lang="en-US" sz="2000" dirty="0" smtClean="0"/>
              <a:t>Detect muscle fatigue</a:t>
            </a:r>
          </a:p>
          <a:p>
            <a:pPr lvl="1">
              <a:spcAft>
                <a:spcPts val="600"/>
              </a:spcAft>
            </a:pPr>
            <a:r>
              <a:rPr lang="en-US" sz="2000" dirty="0"/>
              <a:t>B</a:t>
            </a:r>
            <a:r>
              <a:rPr lang="en-US" sz="2000" dirty="0" smtClean="0"/>
              <a:t>e used by anyone who wishes to improve their workouts and avoid injury</a:t>
            </a:r>
          </a:p>
          <a:p>
            <a:pPr marL="457200" lvl="1" indent="0">
              <a:spcAft>
                <a:spcPts val="600"/>
              </a:spcAft>
              <a:buNone/>
            </a:pPr>
            <a:endParaRPr lang="en-US" sz="2000" dirty="0" smtClean="0"/>
          </a:p>
          <a:p>
            <a:endParaRPr lang="en-US" sz="2000" dirty="0"/>
          </a:p>
        </p:txBody>
      </p:sp>
      <p:graphicFrame>
        <p:nvGraphicFramePr>
          <p:cNvPr id="7" name="Table 6"/>
          <p:cNvGraphicFramePr>
            <a:graphicFrameLocks noGrp="1"/>
          </p:cNvGraphicFramePr>
          <p:nvPr>
            <p:extLst/>
          </p:nvPr>
        </p:nvGraphicFramePr>
        <p:xfrm>
          <a:off x="733427" y="3022724"/>
          <a:ext cx="3213003" cy="3129280"/>
        </p:xfrm>
        <a:graphic>
          <a:graphicData uri="http://schemas.openxmlformats.org/drawingml/2006/table">
            <a:tbl>
              <a:tblPr firstRow="1" bandRow="1">
                <a:tableStyleId>{5C22544A-7EE6-4342-B048-85BDC9FD1C3A}</a:tableStyleId>
              </a:tblPr>
              <a:tblGrid>
                <a:gridCol w="1828798"/>
                <a:gridCol w="1384205"/>
              </a:tblGrid>
              <a:tr h="370840">
                <a:tc>
                  <a:txBody>
                    <a:bodyPr/>
                    <a:lstStyle/>
                    <a:p>
                      <a:endParaRPr lang="en-US" dirty="0"/>
                    </a:p>
                  </a:txBody>
                  <a:tcPr/>
                </a:tc>
                <a:tc>
                  <a:txBody>
                    <a:bodyPr/>
                    <a:lstStyle/>
                    <a:p>
                      <a:pPr algn="ctr"/>
                      <a:r>
                        <a:rPr lang="en-US" dirty="0" smtClean="0"/>
                        <a:t>Personal Trainers</a:t>
                      </a:r>
                      <a:endParaRPr lang="en-US" dirty="0"/>
                    </a:p>
                  </a:txBody>
                  <a:tcPr/>
                </a:tc>
              </a:tr>
              <a:tr h="370840">
                <a:tc>
                  <a:txBody>
                    <a:bodyPr/>
                    <a:lstStyle/>
                    <a:p>
                      <a:r>
                        <a:rPr lang="en-US" dirty="0" smtClean="0"/>
                        <a:t>Cost</a:t>
                      </a:r>
                      <a:endParaRPr lang="en-US" dirty="0"/>
                    </a:p>
                  </a:txBody>
                  <a:tcPr/>
                </a:tc>
                <a:tc>
                  <a:txBody>
                    <a:bodyPr/>
                    <a:lstStyle/>
                    <a:p>
                      <a:pPr algn="ctr"/>
                      <a:r>
                        <a:rPr lang="en-US" dirty="0" smtClean="0"/>
                        <a:t>1</a:t>
                      </a:r>
                      <a:endParaRPr lang="en-US" dirty="0"/>
                    </a:p>
                  </a:txBody>
                  <a:tcPr/>
                </a:tc>
              </a:tr>
              <a:tr h="370840">
                <a:tc>
                  <a:txBody>
                    <a:bodyPr/>
                    <a:lstStyle/>
                    <a:p>
                      <a:r>
                        <a:rPr lang="en-US" dirty="0" smtClean="0"/>
                        <a:t>Effectiveness</a:t>
                      </a:r>
                      <a:endParaRPr lang="en-US" dirty="0"/>
                    </a:p>
                  </a:txBody>
                  <a:tcPr/>
                </a:tc>
                <a:tc>
                  <a:txBody>
                    <a:bodyPr/>
                    <a:lstStyle/>
                    <a:p>
                      <a:pPr algn="ctr"/>
                      <a:r>
                        <a:rPr lang="en-US" dirty="0" smtClean="0"/>
                        <a:t>5</a:t>
                      </a:r>
                      <a:endParaRPr lang="en-US" dirty="0"/>
                    </a:p>
                  </a:txBody>
                  <a:tcPr/>
                </a:tc>
              </a:tr>
              <a:tr h="370840">
                <a:tc>
                  <a:txBody>
                    <a:bodyPr/>
                    <a:lstStyle/>
                    <a:p>
                      <a:r>
                        <a:rPr lang="en-US" dirty="0" smtClean="0"/>
                        <a:t>Flexibility</a:t>
                      </a:r>
                      <a:endParaRPr lang="en-US" dirty="0"/>
                    </a:p>
                  </a:txBody>
                  <a:tcPr/>
                </a:tc>
                <a:tc>
                  <a:txBody>
                    <a:bodyPr/>
                    <a:lstStyle/>
                    <a:p>
                      <a:pPr algn="ctr"/>
                      <a:r>
                        <a:rPr lang="en-US" dirty="0" smtClean="0"/>
                        <a:t>4</a:t>
                      </a:r>
                      <a:endParaRPr lang="en-US" dirty="0"/>
                    </a:p>
                  </a:txBody>
                  <a:tcPr/>
                </a:tc>
              </a:tr>
              <a:tr h="185420">
                <a:tc>
                  <a:txBody>
                    <a:bodyPr/>
                    <a:lstStyle/>
                    <a:p>
                      <a:r>
                        <a:rPr lang="en-US" dirty="0" smtClean="0"/>
                        <a:t>Ease of use</a:t>
                      </a:r>
                      <a:endParaRPr lang="en-US" dirty="0"/>
                    </a:p>
                  </a:txBody>
                  <a:tcPr/>
                </a:tc>
                <a:tc>
                  <a:txBody>
                    <a:bodyPr/>
                    <a:lstStyle/>
                    <a:p>
                      <a:pPr algn="ctr"/>
                      <a:r>
                        <a:rPr lang="en-US" dirty="0" smtClean="0"/>
                        <a:t>5</a:t>
                      </a:r>
                      <a:endParaRPr lang="en-US" dirty="0"/>
                    </a:p>
                  </a:txBody>
                  <a:tcPr/>
                </a:tc>
              </a:tr>
              <a:tr h="640080">
                <a:tc>
                  <a:txBody>
                    <a:bodyPr/>
                    <a:lstStyle/>
                    <a:p>
                      <a:r>
                        <a:rPr lang="en-US" dirty="0" smtClean="0"/>
                        <a:t>Support all types of exercise</a:t>
                      </a:r>
                      <a:endParaRPr lang="en-US" dirty="0"/>
                    </a:p>
                  </a:txBody>
                  <a:tcPr/>
                </a:tc>
                <a:tc>
                  <a:txBody>
                    <a:bodyPr/>
                    <a:lstStyle/>
                    <a:p>
                      <a:pPr algn="ctr"/>
                      <a:r>
                        <a:rPr lang="en-US" dirty="0" smtClean="0"/>
                        <a:t>5</a:t>
                      </a:r>
                      <a:endParaRPr lang="en-US" dirty="0"/>
                    </a:p>
                  </a:txBody>
                  <a:tcPr/>
                </a:tc>
              </a:tr>
              <a:tr h="370840">
                <a:tc>
                  <a:txBody>
                    <a:bodyPr/>
                    <a:lstStyle/>
                    <a:p>
                      <a:r>
                        <a:rPr lang="en-US" dirty="0" smtClean="0"/>
                        <a:t>Total</a:t>
                      </a:r>
                      <a:endParaRPr lang="en-US" dirty="0"/>
                    </a:p>
                  </a:txBody>
                  <a:tcPr/>
                </a:tc>
                <a:tc>
                  <a:txBody>
                    <a:bodyPr/>
                    <a:lstStyle/>
                    <a:p>
                      <a:pPr algn="ctr"/>
                      <a:r>
                        <a:rPr lang="en-US" dirty="0" smtClean="0"/>
                        <a:t>20</a:t>
                      </a:r>
                      <a:endParaRPr lang="en-US"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3175" y="1627379"/>
            <a:ext cx="1362075" cy="139534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5251" y="1627379"/>
            <a:ext cx="1282231" cy="139534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2977" y="1659034"/>
            <a:ext cx="1242447" cy="1395345"/>
          </a:xfrm>
          <a:prstGeom prst="rect">
            <a:avLst/>
          </a:prstGeom>
        </p:spPr>
      </p:pic>
      <p:graphicFrame>
        <p:nvGraphicFramePr>
          <p:cNvPr id="3" name="Table 2"/>
          <p:cNvGraphicFramePr>
            <a:graphicFrameLocks noGrp="1"/>
          </p:cNvGraphicFramePr>
          <p:nvPr>
            <p:extLst/>
          </p:nvPr>
        </p:nvGraphicFramePr>
        <p:xfrm>
          <a:off x="3922899" y="3022724"/>
          <a:ext cx="1305763" cy="3162064"/>
        </p:xfrm>
        <a:graphic>
          <a:graphicData uri="http://schemas.openxmlformats.org/drawingml/2006/table">
            <a:tbl>
              <a:tblPr firstRow="1" bandRow="1">
                <a:tableStyleId>{5C22544A-7EE6-4342-B048-85BDC9FD1C3A}</a:tableStyleId>
              </a:tblPr>
              <a:tblGrid>
                <a:gridCol w="1305763"/>
              </a:tblGrid>
              <a:tr h="629585">
                <a:tc>
                  <a:txBody>
                    <a:bodyPr/>
                    <a:lstStyle/>
                    <a:p>
                      <a:r>
                        <a:rPr lang="en-US" dirty="0" smtClean="0"/>
                        <a:t>Workout Videos</a:t>
                      </a:r>
                      <a:endParaRPr lang="en-US" dirty="0"/>
                    </a:p>
                  </a:txBody>
                  <a:tcPr/>
                </a:tc>
              </a:tr>
              <a:tr h="366271">
                <a:tc>
                  <a:txBody>
                    <a:bodyPr/>
                    <a:lstStyle/>
                    <a:p>
                      <a:r>
                        <a:rPr lang="en-US" dirty="0" smtClean="0"/>
                        <a:t>3</a:t>
                      </a:r>
                      <a:endParaRPr lang="en-US" dirty="0"/>
                    </a:p>
                  </a:txBody>
                  <a:tcPr/>
                </a:tc>
              </a:tr>
              <a:tr h="390525">
                <a:tc>
                  <a:txBody>
                    <a:bodyPr/>
                    <a:lstStyle/>
                    <a:p>
                      <a:r>
                        <a:rPr lang="en-US" dirty="0" smtClean="0"/>
                        <a:t>3</a:t>
                      </a:r>
                      <a:endParaRPr lang="en-US" dirty="0"/>
                    </a:p>
                  </a:txBody>
                  <a:tcPr/>
                </a:tc>
              </a:tr>
              <a:tr h="323850">
                <a:tc>
                  <a:txBody>
                    <a:bodyPr/>
                    <a:lstStyle/>
                    <a:p>
                      <a:r>
                        <a:rPr lang="en-US" dirty="0" smtClean="0"/>
                        <a:t>2</a:t>
                      </a:r>
                      <a:endParaRPr lang="en-US" dirty="0"/>
                    </a:p>
                  </a:txBody>
                  <a:tcPr/>
                </a:tc>
              </a:tr>
              <a:tr h="377190">
                <a:tc>
                  <a:txBody>
                    <a:bodyPr/>
                    <a:lstStyle/>
                    <a:p>
                      <a:r>
                        <a:rPr lang="en-US" dirty="0" smtClean="0"/>
                        <a:t>5</a:t>
                      </a:r>
                      <a:endParaRPr lang="en-US" dirty="0"/>
                    </a:p>
                  </a:txBody>
                  <a:tcPr/>
                </a:tc>
              </a:tr>
              <a:tr h="619125">
                <a:tc>
                  <a:txBody>
                    <a:bodyPr/>
                    <a:lstStyle/>
                    <a:p>
                      <a:r>
                        <a:rPr lang="en-US" dirty="0" smtClean="0"/>
                        <a:t>5</a:t>
                      </a:r>
                      <a:endParaRPr lang="en-US" dirty="0"/>
                    </a:p>
                  </a:txBody>
                  <a:tcPr/>
                </a:tc>
              </a:tr>
              <a:tr h="403113">
                <a:tc>
                  <a:txBody>
                    <a:bodyPr/>
                    <a:lstStyle/>
                    <a:p>
                      <a:r>
                        <a:rPr lang="en-US" dirty="0" smtClean="0"/>
                        <a:t>18</a:t>
                      </a:r>
                      <a:endParaRPr lang="en-US" dirty="0"/>
                    </a:p>
                  </a:txBody>
                  <a:tcPr/>
                </a:tc>
              </a:tr>
            </a:tbl>
          </a:graphicData>
        </a:graphic>
      </p:graphicFrame>
      <p:graphicFrame>
        <p:nvGraphicFramePr>
          <p:cNvPr id="9" name="Table 8"/>
          <p:cNvGraphicFramePr>
            <a:graphicFrameLocks noGrp="1"/>
          </p:cNvGraphicFramePr>
          <p:nvPr>
            <p:extLst/>
          </p:nvPr>
        </p:nvGraphicFramePr>
        <p:xfrm>
          <a:off x="5214372" y="3022724"/>
          <a:ext cx="1271027" cy="3110741"/>
        </p:xfrm>
        <a:graphic>
          <a:graphicData uri="http://schemas.openxmlformats.org/drawingml/2006/table">
            <a:tbl>
              <a:tblPr firstRow="1" bandRow="1">
                <a:tableStyleId>{5C22544A-7EE6-4342-B048-85BDC9FD1C3A}</a:tableStyleId>
              </a:tblPr>
              <a:tblGrid>
                <a:gridCol w="1271027"/>
              </a:tblGrid>
              <a:tr h="643379">
                <a:tc>
                  <a:txBody>
                    <a:bodyPr/>
                    <a:lstStyle/>
                    <a:p>
                      <a:r>
                        <a:rPr lang="en-US" dirty="0" smtClean="0"/>
                        <a:t>Videos Recording</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3</a:t>
                      </a:r>
                      <a:endParaRPr lang="en-US" dirty="0"/>
                    </a:p>
                  </a:txBody>
                  <a:tcPr/>
                </a:tc>
              </a:tr>
              <a:tr h="370840">
                <a:tc>
                  <a:txBody>
                    <a:bodyPr/>
                    <a:lstStyle/>
                    <a:p>
                      <a:r>
                        <a:rPr lang="en-US" dirty="0" smtClean="0"/>
                        <a:t>2</a:t>
                      </a:r>
                      <a:endParaRPr lang="en-US" dirty="0"/>
                    </a:p>
                  </a:txBody>
                  <a:tcPr/>
                </a:tc>
              </a:tr>
              <a:tr h="370840">
                <a:tc>
                  <a:txBody>
                    <a:bodyPr/>
                    <a:lstStyle/>
                    <a:p>
                      <a:r>
                        <a:rPr lang="en-US" dirty="0" smtClean="0"/>
                        <a:t>4</a:t>
                      </a:r>
                      <a:endParaRPr lang="en-US" dirty="0"/>
                    </a:p>
                  </a:txBody>
                  <a:tcPr/>
                </a:tc>
              </a:tr>
              <a:tr h="613162">
                <a:tc>
                  <a:txBody>
                    <a:bodyPr/>
                    <a:lstStyle/>
                    <a:p>
                      <a:r>
                        <a:rPr lang="en-US" dirty="0" smtClean="0"/>
                        <a:t>3</a:t>
                      </a:r>
                      <a:endParaRPr lang="en-US" dirty="0"/>
                    </a:p>
                  </a:txBody>
                  <a:tcPr/>
                </a:tc>
              </a:tr>
              <a:tr h="370840">
                <a:tc>
                  <a:txBody>
                    <a:bodyPr/>
                    <a:lstStyle/>
                    <a:p>
                      <a:r>
                        <a:rPr lang="en-US" dirty="0" smtClean="0"/>
                        <a:t>17</a:t>
                      </a:r>
                      <a:endParaRPr lang="en-US" dirty="0"/>
                    </a:p>
                  </a:txBody>
                  <a:tcPr/>
                </a:tc>
              </a:tr>
            </a:tbl>
          </a:graphicData>
        </a:graphic>
      </p:graphicFrame>
      <p:graphicFrame>
        <p:nvGraphicFramePr>
          <p:cNvPr id="10" name="Table 9"/>
          <p:cNvGraphicFramePr>
            <a:graphicFrameLocks noGrp="1"/>
          </p:cNvGraphicFramePr>
          <p:nvPr>
            <p:extLst/>
          </p:nvPr>
        </p:nvGraphicFramePr>
        <p:xfrm>
          <a:off x="6471109" y="3022724"/>
          <a:ext cx="1075763" cy="3129791"/>
        </p:xfrm>
        <a:graphic>
          <a:graphicData uri="http://schemas.openxmlformats.org/drawingml/2006/table">
            <a:tbl>
              <a:tblPr firstRow="1" bandRow="1">
                <a:tableStyleId>{5C22544A-7EE6-4342-B048-85BDC9FD1C3A}</a:tableStyleId>
              </a:tblPr>
              <a:tblGrid>
                <a:gridCol w="1075763"/>
              </a:tblGrid>
              <a:tr h="370840">
                <a:tc>
                  <a:txBody>
                    <a:bodyPr/>
                    <a:lstStyle/>
                    <a:p>
                      <a:r>
                        <a:rPr lang="en-US" dirty="0" smtClean="0"/>
                        <a:t>Our Solution</a:t>
                      </a:r>
                      <a:endParaRPr lang="en-US" dirty="0"/>
                    </a:p>
                  </a:txBody>
                  <a:tcPr/>
                </a:tc>
              </a:tr>
              <a:tr h="370840">
                <a:tc>
                  <a:txBody>
                    <a:bodyPr/>
                    <a:lstStyle/>
                    <a:p>
                      <a:r>
                        <a:rPr lang="en-US" dirty="0" smtClean="0"/>
                        <a:t>4</a:t>
                      </a:r>
                      <a:endParaRPr lang="en-US" dirty="0"/>
                    </a:p>
                  </a:txBody>
                  <a:tcPr/>
                </a:tc>
              </a:tr>
              <a:tr h="370840">
                <a:tc>
                  <a:txBody>
                    <a:bodyPr/>
                    <a:lstStyle/>
                    <a:p>
                      <a:r>
                        <a:rPr lang="en-US" dirty="0" smtClean="0"/>
                        <a:t>4</a:t>
                      </a:r>
                      <a:endParaRPr lang="en-US" dirty="0"/>
                    </a:p>
                  </a:txBody>
                  <a:tcPr/>
                </a:tc>
              </a:tr>
              <a:tr h="370840">
                <a:tc>
                  <a:txBody>
                    <a:bodyPr/>
                    <a:lstStyle/>
                    <a:p>
                      <a:r>
                        <a:rPr lang="en-US" dirty="0" smtClean="0"/>
                        <a:t>5</a:t>
                      </a:r>
                      <a:endParaRPr lang="en-US" dirty="0"/>
                    </a:p>
                  </a:txBody>
                  <a:tcPr/>
                </a:tc>
              </a:tr>
              <a:tr h="370840">
                <a:tc>
                  <a:txBody>
                    <a:bodyPr/>
                    <a:lstStyle/>
                    <a:p>
                      <a:r>
                        <a:rPr lang="en-US" dirty="0" smtClean="0"/>
                        <a:t>5</a:t>
                      </a:r>
                      <a:endParaRPr lang="en-US" dirty="0"/>
                    </a:p>
                  </a:txBody>
                  <a:tcPr/>
                </a:tc>
              </a:tr>
              <a:tr h="635511">
                <a:tc>
                  <a:txBody>
                    <a:bodyPr/>
                    <a:lstStyle/>
                    <a:p>
                      <a:r>
                        <a:rPr lang="en-US" dirty="0" smtClean="0"/>
                        <a:t>3</a:t>
                      </a:r>
                      <a:endParaRPr lang="en-US" dirty="0"/>
                    </a:p>
                  </a:txBody>
                  <a:tcPr/>
                </a:tc>
              </a:tr>
              <a:tr h="370840">
                <a:tc>
                  <a:txBody>
                    <a:bodyPr/>
                    <a:lstStyle/>
                    <a:p>
                      <a:r>
                        <a:rPr lang="en-US" dirty="0" smtClean="0"/>
                        <a:t>21</a:t>
                      </a:r>
                      <a:endParaRPr lang="en-US" dirty="0"/>
                    </a:p>
                  </a:txBody>
                  <a:tcPr/>
                </a:tc>
              </a:tr>
            </a:tbl>
          </a:graphicData>
        </a:graphic>
      </p:graphicFrame>
    </p:spTree>
    <p:extLst>
      <p:ext uri="{BB962C8B-B14F-4D97-AF65-F5344CB8AC3E}">
        <p14:creationId xmlns:p14="http://schemas.microsoft.com/office/powerpoint/2010/main" val="164292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2" end="2"/>
                                            </p:txEl>
                                          </p:spTgt>
                                        </p:tgtEl>
                                        <p:attrNameLst>
                                          <p:attrName>style.visibility</p:attrName>
                                        </p:attrNameLst>
                                      </p:cBhvr>
                                      <p:to>
                                        <p:strVal val="visible"/>
                                      </p:to>
                                    </p:set>
                                    <p:animEffect transition="in" filter="fade">
                                      <p:cBhvr>
                                        <p:cTn id="40" dur="500"/>
                                        <p:tgtEl>
                                          <p:spTgt spid="4">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4" end="4"/>
                                            </p:txEl>
                                          </p:spTgt>
                                        </p:tgtEl>
                                        <p:attrNameLst>
                                          <p:attrName>style.visibility</p:attrName>
                                        </p:attrNameLst>
                                      </p:cBhvr>
                                      <p:to>
                                        <p:strVal val="visible"/>
                                      </p:to>
                                    </p:set>
                                    <p:animEffect transition="in" filter="fade">
                                      <p:cBhvr>
                                        <p:cTn id="46" dur="500"/>
                                        <p:tgtEl>
                                          <p:spTgt spid="4">
                                            <p:txEl>
                                              <p:pRg st="4" end="4"/>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Effect transition="in" filter="fade">
                                      <p:cBhvr>
                                        <p:cTn id="4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Use Cases</a:t>
            </a:r>
            <a:endParaRPr lang="en-US" dirty="0"/>
          </a:p>
        </p:txBody>
      </p:sp>
      <p:sp>
        <p:nvSpPr>
          <p:cNvPr id="5" name="TextBox 4"/>
          <p:cNvSpPr txBox="1"/>
          <p:nvPr/>
        </p:nvSpPr>
        <p:spPr>
          <a:xfrm>
            <a:off x="6562160" y="2848333"/>
            <a:ext cx="3980333" cy="707886"/>
          </a:xfrm>
          <a:prstGeom prst="rect">
            <a:avLst/>
          </a:prstGeom>
          <a:noFill/>
        </p:spPr>
        <p:txBody>
          <a:bodyPr wrap="square" rtlCol="0">
            <a:spAutoFit/>
          </a:bodyPr>
          <a:lstStyle/>
          <a:p>
            <a:r>
              <a:rPr lang="en-US" sz="2000" dirty="0" smtClean="0"/>
              <a:t>How many correct reps have I done so far?</a:t>
            </a:r>
          </a:p>
        </p:txBody>
      </p:sp>
      <p:sp>
        <p:nvSpPr>
          <p:cNvPr id="6" name="TextBox 5"/>
          <p:cNvSpPr txBox="1"/>
          <p:nvPr/>
        </p:nvSpPr>
        <p:spPr>
          <a:xfrm>
            <a:off x="6562161" y="3849826"/>
            <a:ext cx="4126860" cy="400110"/>
          </a:xfrm>
          <a:prstGeom prst="rect">
            <a:avLst/>
          </a:prstGeom>
          <a:noFill/>
        </p:spPr>
        <p:txBody>
          <a:bodyPr wrap="square" rtlCol="0">
            <a:spAutoFit/>
          </a:bodyPr>
          <a:lstStyle/>
          <a:p>
            <a:r>
              <a:rPr lang="en-US" sz="2000" dirty="0" smtClean="0"/>
              <a:t>When should I stop?</a:t>
            </a:r>
          </a:p>
        </p:txBody>
      </p:sp>
      <p:sp>
        <p:nvSpPr>
          <p:cNvPr id="7" name="TextBox 6"/>
          <p:cNvSpPr txBox="1"/>
          <p:nvPr/>
        </p:nvSpPr>
        <p:spPr>
          <a:xfrm>
            <a:off x="6562162" y="5017557"/>
            <a:ext cx="3550023" cy="400110"/>
          </a:xfrm>
          <a:prstGeom prst="rect">
            <a:avLst/>
          </a:prstGeom>
          <a:noFill/>
        </p:spPr>
        <p:txBody>
          <a:bodyPr wrap="square" rtlCol="0">
            <a:spAutoFit/>
          </a:bodyPr>
          <a:lstStyle/>
          <a:p>
            <a:r>
              <a:rPr lang="en-US" sz="2000" dirty="0" smtClean="0"/>
              <a:t>What is my 1 RM value ?</a:t>
            </a:r>
          </a:p>
        </p:txBody>
      </p:sp>
      <p:sp>
        <p:nvSpPr>
          <p:cNvPr id="9" name="TextBox 8"/>
          <p:cNvSpPr txBox="1"/>
          <p:nvPr/>
        </p:nvSpPr>
        <p:spPr>
          <a:xfrm>
            <a:off x="916640" y="2937752"/>
            <a:ext cx="4374776" cy="400110"/>
          </a:xfrm>
          <a:prstGeom prst="rect">
            <a:avLst/>
          </a:prstGeom>
          <a:noFill/>
        </p:spPr>
        <p:txBody>
          <a:bodyPr wrap="square" rtlCol="0">
            <a:spAutoFit/>
          </a:bodyPr>
          <a:lstStyle/>
          <a:p>
            <a:r>
              <a:rPr lang="en-US" sz="2000" dirty="0" smtClean="0"/>
              <a:t>Count the number of reps </a:t>
            </a:r>
          </a:p>
        </p:txBody>
      </p:sp>
      <p:sp>
        <p:nvSpPr>
          <p:cNvPr id="10" name="TextBox 9"/>
          <p:cNvSpPr txBox="1"/>
          <p:nvPr/>
        </p:nvSpPr>
        <p:spPr>
          <a:xfrm>
            <a:off x="916640" y="3695938"/>
            <a:ext cx="3039035" cy="707886"/>
          </a:xfrm>
          <a:prstGeom prst="rect">
            <a:avLst/>
          </a:prstGeom>
          <a:noFill/>
        </p:spPr>
        <p:txBody>
          <a:bodyPr wrap="square" rtlCol="0">
            <a:spAutoFit/>
          </a:bodyPr>
          <a:lstStyle/>
          <a:p>
            <a:r>
              <a:rPr lang="en-US" sz="2000" dirty="0" smtClean="0"/>
              <a:t>Detect the muscle fatigue index </a:t>
            </a:r>
          </a:p>
        </p:txBody>
      </p:sp>
      <p:sp>
        <p:nvSpPr>
          <p:cNvPr id="11" name="TextBox 10"/>
          <p:cNvSpPr txBox="1"/>
          <p:nvPr/>
        </p:nvSpPr>
        <p:spPr>
          <a:xfrm>
            <a:off x="916640" y="4919575"/>
            <a:ext cx="3388659" cy="400110"/>
          </a:xfrm>
          <a:prstGeom prst="rect">
            <a:avLst/>
          </a:prstGeom>
          <a:noFill/>
        </p:spPr>
        <p:txBody>
          <a:bodyPr wrap="square" rtlCol="0">
            <a:spAutoFit/>
          </a:bodyPr>
          <a:lstStyle/>
          <a:p>
            <a:r>
              <a:rPr lang="en-US" sz="2000" dirty="0" smtClean="0"/>
              <a:t>Provide calculation for 1RM</a:t>
            </a:r>
          </a:p>
        </p:txBody>
      </p:sp>
      <p:sp>
        <p:nvSpPr>
          <p:cNvPr id="13" name="Right Arrow 12"/>
          <p:cNvSpPr/>
          <p:nvPr/>
        </p:nvSpPr>
        <p:spPr>
          <a:xfrm>
            <a:off x="5109882" y="3022508"/>
            <a:ext cx="1210236" cy="269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5109882" y="3915287"/>
            <a:ext cx="1210236" cy="269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109882" y="5050498"/>
            <a:ext cx="1210236" cy="269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80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Technical Solution</a:t>
            </a:r>
            <a:endParaRPr lang="en-US" dirty="0"/>
          </a:p>
        </p:txBody>
      </p:sp>
      <p:sp>
        <p:nvSpPr>
          <p:cNvPr id="4" name="TextBox 3"/>
          <p:cNvSpPr txBox="1"/>
          <p:nvPr/>
        </p:nvSpPr>
        <p:spPr>
          <a:xfrm>
            <a:off x="863973" y="1560127"/>
            <a:ext cx="6590180" cy="707886"/>
          </a:xfrm>
          <a:prstGeom prst="rect">
            <a:avLst/>
          </a:prstGeom>
          <a:noFill/>
        </p:spPr>
        <p:txBody>
          <a:bodyPr wrap="square" rtlCol="0">
            <a:spAutoFit/>
          </a:bodyPr>
          <a:lstStyle/>
          <a:p>
            <a:pPr>
              <a:spcAft>
                <a:spcPts val="600"/>
              </a:spcAft>
            </a:pPr>
            <a:r>
              <a:rPr lang="en-US" sz="2000" dirty="0" smtClean="0"/>
              <a:t>We use surface electromyography (</a:t>
            </a:r>
            <a:r>
              <a:rPr lang="en-US" sz="2000" dirty="0" err="1" smtClean="0"/>
              <a:t>sEMG</a:t>
            </a:r>
            <a:r>
              <a:rPr lang="en-US" sz="2000" dirty="0" smtClean="0"/>
              <a:t>) sensors to capture the voltage difference created by a contracting muscle </a:t>
            </a:r>
            <a:endParaRPr lang="en-US" sz="2000" dirty="0"/>
          </a:p>
        </p:txBody>
      </p:sp>
      <p:pic>
        <p:nvPicPr>
          <p:cNvPr id="5" name="Picture 4"/>
          <p:cNvPicPr>
            <a:picLocks noChangeAspect="1"/>
          </p:cNvPicPr>
          <p:nvPr/>
        </p:nvPicPr>
        <p:blipFill>
          <a:blip r:embed="rId2"/>
          <a:stretch>
            <a:fillRect/>
          </a:stretch>
        </p:blipFill>
        <p:spPr>
          <a:xfrm>
            <a:off x="7915275" y="1435337"/>
            <a:ext cx="3899647" cy="4856069"/>
          </a:xfrm>
          <a:prstGeom prst="rect">
            <a:avLst/>
          </a:prstGeom>
        </p:spPr>
      </p:pic>
      <p:sp>
        <p:nvSpPr>
          <p:cNvPr id="6" name="TextBox 5"/>
          <p:cNvSpPr txBox="1"/>
          <p:nvPr/>
        </p:nvSpPr>
        <p:spPr>
          <a:xfrm>
            <a:off x="880219" y="3109072"/>
            <a:ext cx="6573934" cy="707886"/>
          </a:xfrm>
          <a:prstGeom prst="rect">
            <a:avLst/>
          </a:prstGeom>
          <a:noFill/>
        </p:spPr>
        <p:txBody>
          <a:bodyPr wrap="square" rtlCol="0">
            <a:spAutoFit/>
          </a:bodyPr>
          <a:lstStyle/>
          <a:p>
            <a:pPr>
              <a:spcAft>
                <a:spcPts val="600"/>
              </a:spcAft>
            </a:pPr>
            <a:r>
              <a:rPr lang="en-US" sz="2000" dirty="0" smtClean="0"/>
              <a:t>The signal will be amplified, rectified and integrated before being sent to the microprocessor</a:t>
            </a:r>
            <a:endParaRPr lang="en-US" sz="2000" dirty="0"/>
          </a:p>
        </p:txBody>
      </p:sp>
      <p:sp>
        <p:nvSpPr>
          <p:cNvPr id="7" name="Down Arrow 6"/>
          <p:cNvSpPr/>
          <p:nvPr/>
        </p:nvSpPr>
        <p:spPr>
          <a:xfrm>
            <a:off x="2919691" y="2422042"/>
            <a:ext cx="403411" cy="6545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26479" y="2453077"/>
            <a:ext cx="1900518" cy="400110"/>
          </a:xfrm>
          <a:prstGeom prst="rect">
            <a:avLst/>
          </a:prstGeom>
          <a:noFill/>
        </p:spPr>
        <p:txBody>
          <a:bodyPr wrap="square" rtlCol="0">
            <a:spAutoFit/>
          </a:bodyPr>
          <a:lstStyle/>
          <a:p>
            <a:pPr>
              <a:spcAft>
                <a:spcPts val="600"/>
              </a:spcAft>
            </a:pPr>
            <a:r>
              <a:rPr lang="en-US" sz="2000" dirty="0" err="1" smtClean="0"/>
              <a:t>sEMG</a:t>
            </a:r>
            <a:r>
              <a:rPr lang="en-US" sz="2000" dirty="0" smtClean="0"/>
              <a:t> signals</a:t>
            </a:r>
            <a:endParaRPr lang="en-US" sz="2000" dirty="0"/>
          </a:p>
        </p:txBody>
      </p:sp>
      <p:sp>
        <p:nvSpPr>
          <p:cNvPr id="3" name="TextBox 2"/>
          <p:cNvSpPr txBox="1"/>
          <p:nvPr/>
        </p:nvSpPr>
        <p:spPr>
          <a:xfrm>
            <a:off x="838200" y="5091076"/>
            <a:ext cx="4739809" cy="784830"/>
          </a:xfrm>
          <a:prstGeom prst="rect">
            <a:avLst/>
          </a:prstGeom>
          <a:noFill/>
        </p:spPr>
        <p:txBody>
          <a:bodyPr wrap="square" rtlCol="0">
            <a:spAutoFit/>
          </a:bodyPr>
          <a:lstStyle/>
          <a:p>
            <a:pPr>
              <a:spcAft>
                <a:spcPts val="600"/>
              </a:spcAft>
            </a:pPr>
            <a:r>
              <a:rPr lang="en-US" sz="2000" dirty="0" smtClean="0"/>
              <a:t>Do the user perform a correct rep ?</a:t>
            </a:r>
          </a:p>
          <a:p>
            <a:pPr>
              <a:spcAft>
                <a:spcPts val="600"/>
              </a:spcAft>
            </a:pPr>
            <a:r>
              <a:rPr lang="en-US" sz="2000" dirty="0" smtClean="0"/>
              <a:t>Have the user’s muscle been fatigue yet ?</a:t>
            </a:r>
            <a:endParaRPr lang="en-US" sz="2000" dirty="0"/>
          </a:p>
        </p:txBody>
      </p:sp>
      <p:sp>
        <p:nvSpPr>
          <p:cNvPr id="13" name="Down Arrow 12"/>
          <p:cNvSpPr/>
          <p:nvPr/>
        </p:nvSpPr>
        <p:spPr>
          <a:xfrm>
            <a:off x="2928373" y="4003484"/>
            <a:ext cx="403411" cy="1006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482508" y="4100074"/>
            <a:ext cx="3688978" cy="707886"/>
          </a:xfrm>
          <a:prstGeom prst="rect">
            <a:avLst/>
          </a:prstGeom>
          <a:noFill/>
        </p:spPr>
        <p:txBody>
          <a:bodyPr wrap="square" rtlCol="0">
            <a:spAutoFit/>
          </a:bodyPr>
          <a:lstStyle/>
          <a:p>
            <a:r>
              <a:rPr lang="en-US" sz="2000" dirty="0" smtClean="0"/>
              <a:t>Baseline and threshold comparison</a:t>
            </a:r>
          </a:p>
        </p:txBody>
      </p:sp>
    </p:spTree>
    <p:extLst>
      <p:ext uri="{BB962C8B-B14F-4D97-AF65-F5344CB8AC3E}">
        <p14:creationId xmlns:p14="http://schemas.microsoft.com/office/powerpoint/2010/main" val="278564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p:bldP spid="3" grpId="0"/>
      <p:bldP spid="13"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838199" y="2074492"/>
            <a:ext cx="3511210" cy="707886"/>
          </a:xfrm>
          <a:prstGeom prst="rect">
            <a:avLst/>
          </a:prstGeom>
          <a:noFill/>
        </p:spPr>
        <p:txBody>
          <a:bodyPr wrap="square" rtlCol="0">
            <a:spAutoFit/>
          </a:bodyPr>
          <a:lstStyle/>
          <a:p>
            <a:r>
              <a:rPr lang="en-US" sz="2000" b="1" dirty="0" smtClean="0"/>
              <a:t>Wearable sleeve with </a:t>
            </a:r>
            <a:r>
              <a:rPr lang="en-US" sz="2000" b="1" dirty="0" err="1" smtClean="0"/>
              <a:t>sEMG</a:t>
            </a:r>
            <a:r>
              <a:rPr lang="en-US" sz="2000" b="1" dirty="0" smtClean="0"/>
              <a:t> sensors</a:t>
            </a:r>
            <a:endParaRPr lang="en-US" sz="2000" b="1" dirty="0"/>
          </a:p>
        </p:txBody>
      </p:sp>
      <p:sp>
        <p:nvSpPr>
          <p:cNvPr id="45" name="Title 1"/>
          <p:cNvSpPr>
            <a:spLocks noGrp="1"/>
          </p:cNvSpPr>
          <p:nvPr>
            <p:ph type="title"/>
          </p:nvPr>
        </p:nvSpPr>
        <p:spPr>
          <a:xfrm>
            <a:off x="838199" y="365125"/>
            <a:ext cx="7579659" cy="1325563"/>
          </a:xfrm>
        </p:spPr>
        <p:txBody>
          <a:bodyPr/>
          <a:lstStyle/>
          <a:p>
            <a:r>
              <a:rPr lang="en-US" dirty="0" smtClean="0"/>
              <a:t>Design</a:t>
            </a:r>
            <a:endParaRPr lang="en-US" dirty="0"/>
          </a:p>
        </p:txBody>
      </p:sp>
      <p:sp>
        <p:nvSpPr>
          <p:cNvPr id="2" name="Rectangle 1"/>
          <p:cNvSpPr/>
          <p:nvPr/>
        </p:nvSpPr>
        <p:spPr>
          <a:xfrm>
            <a:off x="723395" y="1979088"/>
            <a:ext cx="3770815" cy="3990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4339" y="3248132"/>
            <a:ext cx="655004" cy="739609"/>
          </a:xfrm>
          <a:prstGeom prst="rect">
            <a:avLst/>
          </a:prstGeom>
        </p:spPr>
      </p:pic>
      <p:sp>
        <p:nvSpPr>
          <p:cNvPr id="4" name="TextBox 3"/>
          <p:cNvSpPr txBox="1"/>
          <p:nvPr/>
        </p:nvSpPr>
        <p:spPr>
          <a:xfrm>
            <a:off x="6284453" y="1278104"/>
            <a:ext cx="4394346" cy="1585049"/>
          </a:xfrm>
          <a:prstGeom prst="rect">
            <a:avLst/>
          </a:prstGeom>
          <a:noFill/>
          <a:ln>
            <a:solidFill>
              <a:schemeClr val="tx1"/>
            </a:solidFill>
          </a:ln>
        </p:spPr>
        <p:txBody>
          <a:bodyPr wrap="square" rtlCol="0">
            <a:spAutoFit/>
          </a:bodyPr>
          <a:lstStyle/>
          <a:p>
            <a:pPr>
              <a:spcAft>
                <a:spcPts val="600"/>
              </a:spcAft>
            </a:pPr>
            <a:endParaRPr lang="en-US" sz="2000" dirty="0" smtClean="0"/>
          </a:p>
          <a:p>
            <a:pPr marL="342900" indent="-342900">
              <a:spcAft>
                <a:spcPts val="600"/>
              </a:spcAft>
              <a:buFont typeface="Arial" panose="020B0604020202020204" pitchFamily="34" charset="0"/>
              <a:buChar char="•"/>
            </a:pPr>
            <a:r>
              <a:rPr lang="en-US" dirty="0" smtClean="0"/>
              <a:t>Get data samples </a:t>
            </a:r>
            <a:br>
              <a:rPr lang="en-US" dirty="0" smtClean="0"/>
            </a:br>
            <a:r>
              <a:rPr lang="en-US" dirty="0" smtClean="0"/>
              <a:t>and analyze </a:t>
            </a:r>
            <a:br>
              <a:rPr lang="en-US" dirty="0" smtClean="0"/>
            </a:br>
            <a:r>
              <a:rPr lang="en-US" dirty="0" smtClean="0"/>
              <a:t>the data</a:t>
            </a:r>
            <a:r>
              <a:rPr lang="en-US" sz="2000" dirty="0"/>
              <a:t/>
            </a:r>
            <a:br>
              <a:rPr lang="en-US" sz="2000" dirty="0"/>
            </a:br>
            <a:endParaRPr lang="en-US" dirty="0" smtClean="0"/>
          </a:p>
        </p:txBody>
      </p:sp>
      <p:sp>
        <p:nvSpPr>
          <p:cNvPr id="33" name="TextBox 32"/>
          <p:cNvSpPr txBox="1"/>
          <p:nvPr/>
        </p:nvSpPr>
        <p:spPr>
          <a:xfrm>
            <a:off x="8930448" y="1279491"/>
            <a:ext cx="1748350" cy="400110"/>
          </a:xfrm>
          <a:prstGeom prst="rect">
            <a:avLst/>
          </a:prstGeom>
          <a:noFill/>
        </p:spPr>
        <p:txBody>
          <a:bodyPr wrap="square" rtlCol="0">
            <a:spAutoFit/>
          </a:bodyPr>
          <a:lstStyle/>
          <a:p>
            <a:r>
              <a:rPr lang="en-US" sz="2000" b="1" dirty="0" smtClean="0"/>
              <a:t>Arduino board</a:t>
            </a:r>
            <a:endParaRPr lang="en-US" sz="2000" b="1" dirty="0"/>
          </a:p>
        </p:txBody>
      </p:sp>
      <p:sp>
        <p:nvSpPr>
          <p:cNvPr id="6" name="TextBox 5"/>
          <p:cNvSpPr txBox="1"/>
          <p:nvPr/>
        </p:nvSpPr>
        <p:spPr>
          <a:xfrm>
            <a:off x="5806440" y="4285809"/>
            <a:ext cx="4872358" cy="1846659"/>
          </a:xfrm>
          <a:prstGeom prst="rect">
            <a:avLst/>
          </a:prstGeom>
          <a:noFill/>
          <a:ln>
            <a:solidFill>
              <a:schemeClr val="tx1"/>
            </a:solidFill>
          </a:ln>
        </p:spPr>
        <p:txBody>
          <a:bodyPr wrap="square" rtlCol="0">
            <a:spAutoFit/>
          </a:bodyPr>
          <a:lstStyle/>
          <a:p>
            <a:pPr>
              <a:spcAft>
                <a:spcPts val="600"/>
              </a:spcAft>
            </a:pPr>
            <a:endParaRPr lang="en-US" sz="2000" dirty="0" smtClean="0"/>
          </a:p>
          <a:p>
            <a:pPr>
              <a:spcAft>
                <a:spcPts val="600"/>
              </a:spcAft>
            </a:pPr>
            <a:endParaRPr lang="en-US" sz="2000" dirty="0" smtClean="0"/>
          </a:p>
          <a:p>
            <a:pPr marL="285750" indent="-285750">
              <a:spcAft>
                <a:spcPts val="600"/>
              </a:spcAft>
              <a:buFont typeface="Arial" panose="020B0604020202020204" pitchFamily="34" charset="0"/>
              <a:buChar char="•"/>
            </a:pPr>
            <a:r>
              <a:rPr lang="en-US" dirty="0" smtClean="0"/>
              <a:t>Let users select muscle types</a:t>
            </a:r>
          </a:p>
          <a:p>
            <a:pPr marL="285750" indent="-285750">
              <a:spcAft>
                <a:spcPts val="600"/>
              </a:spcAft>
              <a:buFont typeface="Arial" panose="020B0604020202020204" pitchFamily="34" charset="0"/>
              <a:buChar char="•"/>
            </a:pPr>
            <a:r>
              <a:rPr lang="en-US" dirty="0" smtClean="0"/>
              <a:t>Let users select exercise types</a:t>
            </a:r>
          </a:p>
          <a:p>
            <a:pPr marL="285750" indent="-285750">
              <a:spcAft>
                <a:spcPts val="600"/>
              </a:spcAft>
              <a:buFont typeface="Arial" panose="020B0604020202020204" pitchFamily="34" charset="0"/>
              <a:buChar char="•"/>
            </a:pPr>
            <a:r>
              <a:rPr lang="en-US" dirty="0" smtClean="0"/>
              <a:t>Let user see their workout results</a:t>
            </a:r>
            <a:endParaRPr lang="en-US" dirty="0"/>
          </a:p>
        </p:txBody>
      </p:sp>
      <p:sp>
        <p:nvSpPr>
          <p:cNvPr id="35" name="TextBox 34"/>
          <p:cNvSpPr txBox="1"/>
          <p:nvPr/>
        </p:nvSpPr>
        <p:spPr>
          <a:xfrm>
            <a:off x="9199968" y="4285809"/>
            <a:ext cx="1748350" cy="400110"/>
          </a:xfrm>
          <a:prstGeom prst="rect">
            <a:avLst/>
          </a:prstGeom>
          <a:noFill/>
        </p:spPr>
        <p:txBody>
          <a:bodyPr wrap="square" rtlCol="0">
            <a:spAutoFit/>
          </a:bodyPr>
          <a:lstStyle/>
          <a:p>
            <a:r>
              <a:rPr lang="en-US" sz="2000" b="1" dirty="0" smtClean="0"/>
              <a:t>iPhone apps</a:t>
            </a:r>
            <a:endParaRPr lang="en-US" sz="2000" b="1" dirty="0"/>
          </a:p>
        </p:txBody>
      </p:sp>
      <p:cxnSp>
        <p:nvCxnSpPr>
          <p:cNvPr id="9" name="Straight Arrow Connector 8"/>
          <p:cNvCxnSpPr/>
          <p:nvPr/>
        </p:nvCxnSpPr>
        <p:spPr>
          <a:xfrm flipV="1">
            <a:off x="4494210" y="2072346"/>
            <a:ext cx="1747612" cy="20652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8204185" y="2863153"/>
            <a:ext cx="0" cy="142265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3" name="Picture 12"/>
          <p:cNvPicPr>
            <a:picLocks noChangeAspect="1"/>
          </p:cNvPicPr>
          <p:nvPr/>
        </p:nvPicPr>
        <p:blipFill>
          <a:blip r:embed="rId3"/>
          <a:stretch>
            <a:fillRect/>
          </a:stretch>
        </p:blipFill>
        <p:spPr>
          <a:xfrm>
            <a:off x="2975488" y="3162258"/>
            <a:ext cx="1373921" cy="1288339"/>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9653" r="16143"/>
          <a:stretch/>
        </p:blipFill>
        <p:spPr>
          <a:xfrm>
            <a:off x="2768401" y="4426000"/>
            <a:ext cx="1503570" cy="1374086"/>
          </a:xfrm>
          <a:prstGeom prst="rect">
            <a:avLst/>
          </a:prstGeom>
        </p:spPr>
      </p:pic>
      <p:sp>
        <p:nvSpPr>
          <p:cNvPr id="7" name="TextBox 6"/>
          <p:cNvSpPr txBox="1"/>
          <p:nvPr/>
        </p:nvSpPr>
        <p:spPr>
          <a:xfrm>
            <a:off x="875151" y="4612976"/>
            <a:ext cx="2078134" cy="1200329"/>
          </a:xfrm>
          <a:prstGeom prst="rect">
            <a:avLst/>
          </a:prstGeom>
          <a:noFill/>
        </p:spPr>
        <p:txBody>
          <a:bodyPr wrap="square" rtlCol="0">
            <a:spAutoFit/>
          </a:bodyPr>
          <a:lstStyle/>
          <a:p>
            <a:pPr marL="342900" indent="-342900">
              <a:buFont typeface="Arial" panose="020B0604020202020204" pitchFamily="34" charset="0"/>
              <a:buChar char="•"/>
            </a:pPr>
            <a:r>
              <a:rPr lang="en-US" dirty="0" smtClean="0"/>
              <a:t>Amplify, rectify </a:t>
            </a:r>
            <a:r>
              <a:rPr lang="en-US" dirty="0"/>
              <a:t>and </a:t>
            </a:r>
            <a:r>
              <a:rPr lang="en-US" dirty="0" smtClean="0"/>
              <a:t>integrate the captured signal</a:t>
            </a:r>
            <a:endParaRPr lang="en-US" dirty="0"/>
          </a:p>
        </p:txBody>
      </p:sp>
      <p:sp>
        <p:nvSpPr>
          <p:cNvPr id="16" name="TextBox 15"/>
          <p:cNvSpPr txBox="1"/>
          <p:nvPr/>
        </p:nvSpPr>
        <p:spPr>
          <a:xfrm>
            <a:off x="912506" y="3206264"/>
            <a:ext cx="2078134" cy="1200329"/>
          </a:xfrm>
          <a:prstGeom prst="rect">
            <a:avLst/>
          </a:prstGeom>
          <a:noFill/>
        </p:spPr>
        <p:txBody>
          <a:bodyPr wrap="square" rtlCol="0">
            <a:spAutoFit/>
          </a:bodyPr>
          <a:lstStyle/>
          <a:p>
            <a:pPr marL="342900" indent="-342900">
              <a:buFont typeface="Arial" panose="020B0604020202020204" pitchFamily="34" charset="0"/>
              <a:buChar char="•"/>
            </a:pPr>
            <a:r>
              <a:rPr lang="en-US" dirty="0" smtClean="0"/>
              <a:t>Capture the signal generated by the targeted muscle</a:t>
            </a:r>
            <a:endParaRPr lang="en-US"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9733" y="4761903"/>
            <a:ext cx="899807" cy="1294581"/>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0448" y="1690688"/>
            <a:ext cx="1607076" cy="995951"/>
          </a:xfrm>
          <a:prstGeom prst="rect">
            <a:avLst/>
          </a:prstGeom>
        </p:spPr>
      </p:pic>
    </p:spTree>
    <p:extLst>
      <p:ext uri="{BB962C8B-B14F-4D97-AF65-F5344CB8AC3E}">
        <p14:creationId xmlns:p14="http://schemas.microsoft.com/office/powerpoint/2010/main" val="20842262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2060</TotalTime>
  <Words>1507</Words>
  <Application>Microsoft Office PowerPoint</Application>
  <PresentationFormat>Widescreen</PresentationFormat>
  <Paragraphs>286</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Wearable Muscle Sensing Exercise System</vt:lpstr>
      <vt:lpstr>Team Information</vt:lpstr>
      <vt:lpstr>Topics</vt:lpstr>
      <vt:lpstr>Challenge and Solution</vt:lpstr>
      <vt:lpstr>Objective</vt:lpstr>
      <vt:lpstr>Current Existing Solutions and Our Solution</vt:lpstr>
      <vt:lpstr>Main Use Cases</vt:lpstr>
      <vt:lpstr>Our Technical Solution</vt:lpstr>
      <vt:lpstr>Design</vt:lpstr>
      <vt:lpstr>PowerPoint Presentation</vt:lpstr>
      <vt:lpstr>PowerPoint Presentation</vt:lpstr>
      <vt:lpstr>PowerPoint Presentation</vt:lpstr>
      <vt:lpstr>PowerPoint Presentation</vt:lpstr>
      <vt:lpstr>Data Collection Testing our setup with many subjects </vt:lpstr>
      <vt:lpstr>MATLAB Analysis Testing and tuning our algorithms using the data we collected </vt:lpstr>
      <vt:lpstr>MATLAB Analysis Testing and tuning our algorithms using the data we collected </vt:lpstr>
      <vt:lpstr>MATLAB Analysis Testing and tuning our algorithms using the data we collected </vt:lpstr>
      <vt:lpstr>Electrode Sleeve Measures muscle activity via electrical signals on the user’s skin   </vt:lpstr>
      <vt:lpstr>Muscle Sensor V3 Conditions the electrode’s signal to work with the analog-to-digital converter on the Arduino </vt:lpstr>
      <vt:lpstr>Arduino</vt:lpstr>
      <vt:lpstr>Bluetooth Device</vt:lpstr>
      <vt:lpstr>SHAF Bluetooth Interaction view</vt:lpstr>
      <vt:lpstr>SHAF Bluetooth Communication Hierarchy</vt:lpstr>
      <vt:lpstr>Project Cost (Bill of Materials?)</vt:lpstr>
      <vt:lpstr>Summary: What Worked</vt:lpstr>
      <vt:lpstr>Summary: What Didn’t Work</vt:lpstr>
      <vt:lpstr>Summary: Lessons Learned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Thanh</dc:creator>
  <cp:lastModifiedBy>Todd Harlow</cp:lastModifiedBy>
  <cp:revision>130</cp:revision>
  <dcterms:created xsi:type="dcterms:W3CDTF">2016-01-31T21:06:29Z</dcterms:created>
  <dcterms:modified xsi:type="dcterms:W3CDTF">2016-06-02T18:08:15Z</dcterms:modified>
</cp:coreProperties>
</file>